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bookmarkIdSeed="2">
  <p:sldMasterIdLst>
    <p:sldMasterId id="2147483668" r:id="rId4"/>
  </p:sldMasterIdLst>
  <p:notesMasterIdLst>
    <p:notesMasterId r:id="rId29"/>
  </p:notesMasterIdLst>
  <p:handoutMasterIdLst>
    <p:handoutMasterId r:id="rId30"/>
  </p:handoutMasterIdLst>
  <p:sldIdLst>
    <p:sldId id="280"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5" r:id="rId21"/>
    <p:sldId id="366" r:id="rId22"/>
    <p:sldId id="363" r:id="rId23"/>
    <p:sldId id="371" r:id="rId24"/>
    <p:sldId id="370" r:id="rId25"/>
    <p:sldId id="368" r:id="rId26"/>
    <p:sldId id="369" r:id="rId27"/>
    <p:sldId id="367" r:id="rId28"/>
  </p:sldIdLst>
  <p:sldSz cx="9144000" cy="6858000" type="screen4x3"/>
  <p:notesSz cx="7010400" cy="9296400"/>
  <p:embeddedFontLst>
    <p:embeddedFont>
      <p:font typeface="Tahoma" pitchFamily="34" charset="0"/>
      <p:regular r:id="rId31"/>
      <p:bold r:id="rId32"/>
    </p:embeddedFont>
    <p:embeddedFont>
      <p:font typeface="Verdana" pitchFamily="34" charset="0"/>
      <p:regular r:id="rId33"/>
      <p:bold r:id="rId34"/>
      <p:italic r:id="rId35"/>
      <p:boldItalic r:id="rId36"/>
    </p:embeddedFont>
    <p:embeddedFont>
      <p:font typeface="Wingdings 3" pitchFamily="18" charset="2"/>
      <p:regular r:id="rId37"/>
    </p:embeddedFont>
    <p:embeddedFont>
      <p:font typeface="Wingdings 2" pitchFamily="18" charset="2"/>
      <p:regular r:id="rId38"/>
    </p:embeddedFont>
  </p:embeddedFontLst>
  <p:defaultTextStyle>
    <a:defPPr>
      <a:defRPr lang="en-US"/>
    </a:defPPr>
    <a:lvl1pPr algn="ctr" rtl="0" fontAlgn="base">
      <a:spcBef>
        <a:spcPct val="0"/>
      </a:spcBef>
      <a:spcAft>
        <a:spcPct val="0"/>
      </a:spcAft>
      <a:defRPr b="1" kern="1200">
        <a:solidFill>
          <a:schemeClr val="tx1"/>
        </a:solidFill>
        <a:latin typeface="Tahoma" pitchFamily="34" charset="0"/>
        <a:ea typeface="+mn-ea"/>
        <a:cs typeface="+mn-cs"/>
      </a:defRPr>
    </a:lvl1pPr>
    <a:lvl2pPr marL="457200" algn="ctr" rtl="0" fontAlgn="base">
      <a:spcBef>
        <a:spcPct val="0"/>
      </a:spcBef>
      <a:spcAft>
        <a:spcPct val="0"/>
      </a:spcAft>
      <a:defRPr b="1" kern="1200">
        <a:solidFill>
          <a:schemeClr val="tx1"/>
        </a:solidFill>
        <a:latin typeface="Tahoma" pitchFamily="34" charset="0"/>
        <a:ea typeface="+mn-ea"/>
        <a:cs typeface="+mn-cs"/>
      </a:defRPr>
    </a:lvl2pPr>
    <a:lvl3pPr marL="914400" algn="ctr" rtl="0" fontAlgn="base">
      <a:spcBef>
        <a:spcPct val="0"/>
      </a:spcBef>
      <a:spcAft>
        <a:spcPct val="0"/>
      </a:spcAft>
      <a:defRPr b="1" kern="1200">
        <a:solidFill>
          <a:schemeClr val="tx1"/>
        </a:solidFill>
        <a:latin typeface="Tahoma" pitchFamily="34" charset="0"/>
        <a:ea typeface="+mn-ea"/>
        <a:cs typeface="+mn-cs"/>
      </a:defRPr>
    </a:lvl3pPr>
    <a:lvl4pPr marL="1371600" algn="ctr" rtl="0" fontAlgn="base">
      <a:spcBef>
        <a:spcPct val="0"/>
      </a:spcBef>
      <a:spcAft>
        <a:spcPct val="0"/>
      </a:spcAft>
      <a:defRPr b="1" kern="1200">
        <a:solidFill>
          <a:schemeClr val="tx1"/>
        </a:solidFill>
        <a:latin typeface="Tahoma" pitchFamily="34" charset="0"/>
        <a:ea typeface="+mn-ea"/>
        <a:cs typeface="+mn-cs"/>
      </a:defRPr>
    </a:lvl4pPr>
    <a:lvl5pPr marL="1828800" algn="ctr"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478"/>
    <a:srgbClr val="4D4D4D"/>
    <a:srgbClr val="005E6E"/>
    <a:srgbClr val="CBE0E9"/>
    <a:srgbClr val="92D400"/>
    <a:srgbClr val="0083BE"/>
    <a:srgbClr val="8D817B"/>
    <a:srgbClr val="000000"/>
    <a:srgbClr val="FFFFFF"/>
    <a:srgbClr val="CBE08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69" autoAdjust="0"/>
    <p:restoredTop sz="87544" autoAdjust="0"/>
  </p:normalViewPr>
  <p:slideViewPr>
    <p:cSldViewPr snapToGrid="0" snapToObjects="1">
      <p:cViewPr>
        <p:scale>
          <a:sx n="70" d="100"/>
          <a:sy n="70" d="100"/>
        </p:scale>
        <p:origin x="-2118" y="-306"/>
      </p:cViewPr>
      <p:guideLst>
        <p:guide orient="horz" pos="2880"/>
        <p:guide pos="1735"/>
        <p:guide pos="1783"/>
        <p:guide pos="3367"/>
        <p:guide pos="3415"/>
      </p:guideLst>
    </p:cSldViewPr>
  </p:slideViewPr>
  <p:notesTextViewPr>
    <p:cViewPr>
      <p:scale>
        <a:sx n="100" d="100"/>
        <a:sy n="100" d="100"/>
      </p:scale>
      <p:origin x="0" y="0"/>
    </p:cViewPr>
  </p:notesTextViewPr>
  <p:sorterViewPr>
    <p:cViewPr varScale="1">
      <p:scale>
        <a:sx n="1" d="1"/>
        <a:sy n="1" d="1"/>
      </p:scale>
      <p:origin x="0" y="9648"/>
    </p:cViewPr>
  </p:sorterViewPr>
  <p:notesViewPr>
    <p:cSldViewPr snapToGrid="0" snapToObjects="1">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E73E7CB-E3A4-4A2E-98E2-EF1FD193E113}" type="datetimeFigureOut">
              <a:rPr lang="en-US" smtClean="0"/>
              <a:pPr/>
              <a:t>10/16/2012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45C7E82-CDDE-4EB8-A121-A2292FB422D5}" type="slidenum">
              <a:rPr lang="en-US" smtClean="0"/>
              <a:pPr/>
              <a:t>‹#›</a:t>
            </a:fld>
            <a:endParaRPr lang="en-US" dirty="0"/>
          </a:p>
        </p:txBody>
      </p:sp>
    </p:spTree>
    <p:extLst>
      <p:ext uri="{BB962C8B-B14F-4D97-AF65-F5344CB8AC3E}">
        <p14:creationId xmlns="" xmlns:p14="http://schemas.microsoft.com/office/powerpoint/2010/main" val="60175886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038049" cy="464820"/>
          </a:xfrm>
          <a:prstGeom prst="rect">
            <a:avLst/>
          </a:prstGeom>
          <a:noFill/>
          <a:ln w="9525">
            <a:noFill/>
            <a:miter lim="800000"/>
            <a:headEnd/>
            <a:tailEnd/>
          </a:ln>
          <a:effectLst/>
        </p:spPr>
        <p:txBody>
          <a:bodyPr vert="horz" wrap="square" lIns="90354" tIns="45177" rIns="90354" bIns="45177" numCol="1" anchor="t" anchorCtr="0" compatLnSpc="1">
            <a:prstTxWarp prst="textNoShape">
              <a:avLst/>
            </a:prstTxWarp>
          </a:bodyPr>
          <a:lstStyle>
            <a:lvl1pPr algn="l">
              <a:defRPr sz="1200" b="0"/>
            </a:lvl1pPr>
          </a:lstStyle>
          <a:p>
            <a:endParaRPr lang="en-US" dirty="0"/>
          </a:p>
        </p:txBody>
      </p:sp>
      <p:sp>
        <p:nvSpPr>
          <p:cNvPr id="23555" name="Rectangle 3"/>
          <p:cNvSpPr>
            <a:spLocks noGrp="1" noChangeArrowheads="1"/>
          </p:cNvSpPr>
          <p:nvPr>
            <p:ph type="dt" idx="1"/>
          </p:nvPr>
        </p:nvSpPr>
        <p:spPr bwMode="auto">
          <a:xfrm>
            <a:off x="3970784" y="0"/>
            <a:ext cx="3038049" cy="464820"/>
          </a:xfrm>
          <a:prstGeom prst="rect">
            <a:avLst/>
          </a:prstGeom>
          <a:noFill/>
          <a:ln w="9525">
            <a:noFill/>
            <a:miter lim="800000"/>
            <a:headEnd/>
            <a:tailEnd/>
          </a:ln>
          <a:effectLst/>
        </p:spPr>
        <p:txBody>
          <a:bodyPr vert="horz" wrap="square" lIns="90354" tIns="45177" rIns="90354" bIns="45177" numCol="1" anchor="t" anchorCtr="0" compatLnSpc="1">
            <a:prstTxWarp prst="textNoShape">
              <a:avLst/>
            </a:prstTxWarp>
          </a:bodyPr>
          <a:lstStyle>
            <a:lvl1pPr algn="r">
              <a:defRPr sz="1200" b="0"/>
            </a:lvl1pPr>
          </a:lstStyle>
          <a:p>
            <a:endParaRPr lang="en-US" dirty="0"/>
          </a:p>
        </p:txBody>
      </p:sp>
      <p:sp>
        <p:nvSpPr>
          <p:cNvPr id="23556"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700727" y="4415790"/>
            <a:ext cx="5608947" cy="4183380"/>
          </a:xfrm>
          <a:prstGeom prst="rect">
            <a:avLst/>
          </a:prstGeom>
          <a:noFill/>
          <a:ln w="9525">
            <a:noFill/>
            <a:miter lim="800000"/>
            <a:headEnd/>
            <a:tailEnd/>
          </a:ln>
          <a:effectLst/>
        </p:spPr>
        <p:txBody>
          <a:bodyPr vert="horz" wrap="square" lIns="90354" tIns="45177" rIns="90354" bIns="4517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8" name="Rectangle 6"/>
          <p:cNvSpPr>
            <a:spLocks noGrp="1" noChangeArrowheads="1"/>
          </p:cNvSpPr>
          <p:nvPr>
            <p:ph type="ftr" sz="quarter" idx="4"/>
          </p:nvPr>
        </p:nvSpPr>
        <p:spPr bwMode="auto">
          <a:xfrm>
            <a:off x="1" y="8830010"/>
            <a:ext cx="3038049" cy="464820"/>
          </a:xfrm>
          <a:prstGeom prst="rect">
            <a:avLst/>
          </a:prstGeom>
          <a:noFill/>
          <a:ln w="9525">
            <a:noFill/>
            <a:miter lim="800000"/>
            <a:headEnd/>
            <a:tailEnd/>
          </a:ln>
          <a:effectLst/>
        </p:spPr>
        <p:txBody>
          <a:bodyPr vert="horz" wrap="square" lIns="90354" tIns="45177" rIns="90354" bIns="45177" numCol="1" anchor="b" anchorCtr="0" compatLnSpc="1">
            <a:prstTxWarp prst="textNoShape">
              <a:avLst/>
            </a:prstTxWarp>
          </a:bodyPr>
          <a:lstStyle>
            <a:lvl1pPr algn="l">
              <a:defRPr sz="1200" b="0"/>
            </a:lvl1pPr>
          </a:lstStyle>
          <a:p>
            <a:endParaRPr lang="en-US" dirty="0"/>
          </a:p>
        </p:txBody>
      </p:sp>
      <p:sp>
        <p:nvSpPr>
          <p:cNvPr id="23559" name="Rectangle 7"/>
          <p:cNvSpPr>
            <a:spLocks noGrp="1" noChangeArrowheads="1"/>
          </p:cNvSpPr>
          <p:nvPr>
            <p:ph type="sldNum" sz="quarter" idx="5"/>
          </p:nvPr>
        </p:nvSpPr>
        <p:spPr bwMode="auto">
          <a:xfrm>
            <a:off x="3970784" y="8830010"/>
            <a:ext cx="3038049" cy="464820"/>
          </a:xfrm>
          <a:prstGeom prst="rect">
            <a:avLst/>
          </a:prstGeom>
          <a:noFill/>
          <a:ln w="9525">
            <a:noFill/>
            <a:miter lim="800000"/>
            <a:headEnd/>
            <a:tailEnd/>
          </a:ln>
          <a:effectLst/>
        </p:spPr>
        <p:txBody>
          <a:bodyPr vert="horz" wrap="square" lIns="90354" tIns="45177" rIns="90354" bIns="45177" numCol="1" anchor="b" anchorCtr="0" compatLnSpc="1">
            <a:prstTxWarp prst="textNoShape">
              <a:avLst/>
            </a:prstTxWarp>
          </a:bodyPr>
          <a:lstStyle>
            <a:lvl1pPr algn="r">
              <a:defRPr sz="1200" b="0"/>
            </a:lvl1pPr>
          </a:lstStyle>
          <a:p>
            <a:fld id="{9278B90A-6800-45BA-B169-DA3891CA13A5}" type="slidenum">
              <a:rPr lang="en-US"/>
              <a:pPr/>
              <a:t>‹#›</a:t>
            </a:fld>
            <a:endParaRPr lang="en-US" dirty="0"/>
          </a:p>
        </p:txBody>
      </p:sp>
    </p:spTree>
    <p:extLst>
      <p:ext uri="{BB962C8B-B14F-4D97-AF65-F5344CB8AC3E}">
        <p14:creationId xmlns="" xmlns:p14="http://schemas.microsoft.com/office/powerpoint/2010/main" val="4277923563"/>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278B90A-6800-45BA-B169-DA3891CA13A5}" type="slidenum">
              <a:rPr lang="en-US" smtClean="0"/>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278B90A-6800-45BA-B169-DA3891CA13A5}" type="slidenum">
              <a:rPr lang="en-US" smtClean="0"/>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23" name="Picture 22" descr="4569261-2570x1713.jpg"/>
          <p:cNvPicPr>
            <a:picLocks noChangeAspect="1"/>
          </p:cNvPicPr>
          <p:nvPr userDrawn="1"/>
        </p:nvPicPr>
        <p:blipFill>
          <a:blip r:embed="rId2" cstate="screen"/>
          <a:srcRect/>
          <a:stretch>
            <a:fillRect/>
          </a:stretch>
        </p:blipFill>
        <p:spPr>
          <a:xfrm>
            <a:off x="5421313" y="0"/>
            <a:ext cx="3722687" cy="4572000"/>
          </a:xfrm>
          <a:prstGeom prst="rect">
            <a:avLst/>
          </a:prstGeom>
        </p:spPr>
      </p:pic>
      <p:pic>
        <p:nvPicPr>
          <p:cNvPr id="20" name="Picture 19" descr="2699524-2400x1748.jpg"/>
          <p:cNvPicPr>
            <a:picLocks noChangeAspect="1"/>
          </p:cNvPicPr>
          <p:nvPr userDrawn="1"/>
        </p:nvPicPr>
        <p:blipFill>
          <a:blip r:embed="rId3" cstate="screen"/>
          <a:srcRect/>
          <a:stretch>
            <a:fillRect/>
          </a:stretch>
        </p:blipFill>
        <p:spPr>
          <a:xfrm>
            <a:off x="0" y="0"/>
            <a:ext cx="2754313" cy="4572000"/>
          </a:xfrm>
          <a:prstGeom prst="rect">
            <a:avLst/>
          </a:prstGeom>
        </p:spPr>
      </p:pic>
      <p:grpSp>
        <p:nvGrpSpPr>
          <p:cNvPr id="2" name="Group 16"/>
          <p:cNvGrpSpPr/>
          <p:nvPr userDrawn="1"/>
        </p:nvGrpSpPr>
        <p:grpSpPr>
          <a:xfrm>
            <a:off x="0" y="4681868"/>
            <a:ext cx="9144000" cy="1495638"/>
            <a:chOff x="0" y="4681868"/>
            <a:chExt cx="9144000" cy="1495638"/>
          </a:xfrm>
        </p:grpSpPr>
        <p:sp>
          <p:nvSpPr>
            <p:cNvPr id="4361" name="Rectangle 265"/>
            <p:cNvSpPr>
              <a:spLocks noChangeArrowheads="1"/>
            </p:cNvSpPr>
            <p:nvPr/>
          </p:nvSpPr>
          <p:spPr bwMode="auto">
            <a:xfrm>
              <a:off x="0" y="4681868"/>
              <a:ext cx="9144000" cy="406777"/>
            </a:xfrm>
            <a:prstGeom prst="rect">
              <a:avLst/>
            </a:prstGeom>
            <a:solidFill>
              <a:srgbClr val="003478"/>
            </a:solidFill>
            <a:ln w="9525">
              <a:noFill/>
              <a:miter lim="800000"/>
              <a:headEnd/>
              <a:tailEnd/>
            </a:ln>
            <a:effectLst/>
          </p:spPr>
          <p:txBody>
            <a:bodyPr wrap="none" anchor="ctr"/>
            <a:lstStyle/>
            <a:p>
              <a:endParaRPr lang="en-US" dirty="0">
                <a:solidFill>
                  <a:srgbClr val="000000"/>
                </a:solidFill>
              </a:endParaRPr>
            </a:p>
          </p:txBody>
        </p:sp>
        <p:grpSp>
          <p:nvGrpSpPr>
            <p:cNvPr id="3" name="Group 15"/>
            <p:cNvGrpSpPr/>
            <p:nvPr userDrawn="1"/>
          </p:nvGrpSpPr>
          <p:grpSpPr>
            <a:xfrm>
              <a:off x="0" y="4758050"/>
              <a:ext cx="7286172" cy="1419456"/>
              <a:chOff x="0" y="4758050"/>
              <a:chExt cx="7286172" cy="1419456"/>
            </a:xfrm>
          </p:grpSpPr>
          <p:sp>
            <p:nvSpPr>
              <p:cNvPr id="21" name="Parallelogram 20"/>
              <p:cNvSpPr/>
              <p:nvPr userDrawn="1"/>
            </p:nvSpPr>
            <p:spPr bwMode="auto">
              <a:xfrm>
                <a:off x="0" y="4758050"/>
                <a:ext cx="7286172" cy="1419456"/>
              </a:xfrm>
              <a:prstGeom prst="parallelogram">
                <a:avLst>
                  <a:gd name="adj" fmla="val 75000"/>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sp>
            <p:nvSpPr>
              <p:cNvPr id="22" name="Rectangle 21"/>
              <p:cNvSpPr/>
              <p:nvPr userDrawn="1"/>
            </p:nvSpPr>
            <p:spPr bwMode="auto">
              <a:xfrm>
                <a:off x="0" y="4763632"/>
                <a:ext cx="4540787" cy="1409016"/>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grpSp>
      </p:grpSp>
      <p:sp>
        <p:nvSpPr>
          <p:cNvPr id="4098" name="Rectangle 2"/>
          <p:cNvSpPr>
            <a:spLocks noGrp="1" noChangeArrowheads="1"/>
          </p:cNvSpPr>
          <p:nvPr userDrawn="1">
            <p:ph type="ctrTitle"/>
          </p:nvPr>
        </p:nvSpPr>
        <p:spPr>
          <a:xfrm>
            <a:off x="381000" y="4843834"/>
            <a:ext cx="8305800" cy="1160743"/>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4099" name="Rectangle 3"/>
          <p:cNvSpPr>
            <a:spLocks noGrp="1" noChangeArrowheads="1"/>
          </p:cNvSpPr>
          <p:nvPr userDrawn="1">
            <p:ph type="subTitle" idx="1"/>
          </p:nvPr>
        </p:nvSpPr>
        <p:spPr>
          <a:xfrm>
            <a:off x="381000" y="5745026"/>
            <a:ext cx="8305800" cy="762000"/>
          </a:xfrm>
        </p:spPr>
        <p:txBody>
          <a:bodyPr/>
          <a:lstStyle>
            <a:lvl1pPr marL="0" indent="0">
              <a:buFont typeface="Wingdings" pitchFamily="2" charset="2"/>
              <a:buNone/>
              <a:defRPr>
                <a:solidFill>
                  <a:schemeClr val="bg1"/>
                </a:solidFill>
              </a:defRPr>
            </a:lvl1pPr>
          </a:lstStyle>
          <a:p>
            <a:r>
              <a:rPr lang="en-US" smtClean="0"/>
              <a:t>Click to edit Master subtitle style</a:t>
            </a:r>
            <a:endParaRPr lang="en-US" dirty="0"/>
          </a:p>
        </p:txBody>
      </p:sp>
      <p:cxnSp>
        <p:nvCxnSpPr>
          <p:cNvPr id="27" name="Straight Connector 26"/>
          <p:cNvCxnSpPr/>
          <p:nvPr userDrawn="1"/>
        </p:nvCxnSpPr>
        <p:spPr bwMode="auto">
          <a:xfrm>
            <a:off x="0" y="6314767"/>
            <a:ext cx="9144000" cy="1588"/>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pic>
        <p:nvPicPr>
          <p:cNvPr id="25" name="Picture 24" descr="London window.JPG"/>
          <p:cNvPicPr>
            <a:picLocks noChangeAspect="1"/>
          </p:cNvPicPr>
          <p:nvPr userDrawn="1"/>
        </p:nvPicPr>
        <p:blipFill>
          <a:blip r:embed="rId4" cstate="screen">
            <a:grayscl/>
          </a:blip>
          <a:srcRect/>
          <a:stretch>
            <a:fillRect/>
          </a:stretch>
        </p:blipFill>
        <p:spPr>
          <a:xfrm>
            <a:off x="2830513" y="0"/>
            <a:ext cx="2514600" cy="4572000"/>
          </a:xfrm>
          <a:prstGeom prst="rect">
            <a:avLst/>
          </a:prstGeom>
        </p:spPr>
      </p:pic>
      <p:pic>
        <p:nvPicPr>
          <p:cNvPr id="24" name="Picture 23" descr="London window.jpg"/>
          <p:cNvPicPr>
            <a:picLocks noChangeAspect="1"/>
          </p:cNvPicPr>
          <p:nvPr userDrawn="1"/>
        </p:nvPicPr>
        <p:blipFill>
          <a:blip r:embed="rId5" cstate="print"/>
          <a:srcRect l="8531" r="4991"/>
          <a:stretch>
            <a:fillRect/>
          </a:stretch>
        </p:blipFill>
        <p:spPr>
          <a:xfrm>
            <a:off x="2830513" y="0"/>
            <a:ext cx="2514600" cy="4572000"/>
          </a:xfrm>
          <a:prstGeom prst="rect">
            <a:avLst/>
          </a:prstGeom>
        </p:spPr>
      </p:pic>
      <p:sp>
        <p:nvSpPr>
          <p:cNvPr id="19" name="TextBox 18"/>
          <p:cNvSpPr txBox="1"/>
          <p:nvPr userDrawn="1"/>
        </p:nvSpPr>
        <p:spPr>
          <a:xfrm>
            <a:off x="0" y="6390569"/>
            <a:ext cx="9144000" cy="261610"/>
          </a:xfrm>
          <a:prstGeom prst="rect">
            <a:avLst/>
          </a:prstGeom>
          <a:noFill/>
        </p:spPr>
        <p:txBody>
          <a:bodyPr wrap="square" rtlCol="0">
            <a:spAutoFit/>
          </a:bodyPr>
          <a:lstStyle/>
          <a:p>
            <a:r>
              <a:rPr lang="en-US" sz="1100" b="0" spc="2200" dirty="0" smtClean="0">
                <a:solidFill>
                  <a:srgbClr val="FFFFFF">
                    <a:lumMod val="50000"/>
                  </a:srgbClr>
                </a:solidFill>
              </a:rPr>
              <a:t>LOCKTON DUNNING BENEFITS</a:t>
            </a:r>
            <a:endParaRPr lang="en-US" sz="1100" b="0" spc="2200" dirty="0">
              <a:solidFill>
                <a:srgbClr val="FFFFFF">
                  <a:lumMod val="50000"/>
                </a:srgbClr>
              </a:solidFill>
            </a:endParaRPr>
          </a:p>
        </p:txBody>
      </p:sp>
      <p:pic>
        <p:nvPicPr>
          <p:cNvPr id="26" name="Picture 25" descr="Lockton Dunning1 50mm uncoated (2).JPG"/>
          <p:cNvPicPr>
            <a:picLocks noChangeAspect="1"/>
          </p:cNvPicPr>
          <p:nvPr userDrawn="1"/>
        </p:nvPicPr>
        <p:blipFill>
          <a:blip r:embed="rId6" cstate="print">
            <a:clrChange>
              <a:clrFrom>
                <a:srgbClr val="FFFFFF"/>
              </a:clrFrom>
              <a:clrTo>
                <a:srgbClr val="FFFFFF">
                  <a:alpha val="0"/>
                </a:srgbClr>
              </a:clrTo>
            </a:clrChange>
          </a:blip>
          <a:stretch>
            <a:fillRect/>
          </a:stretch>
        </p:blipFill>
        <p:spPr>
          <a:xfrm>
            <a:off x="6995892" y="5016075"/>
            <a:ext cx="1857828" cy="1163116"/>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9306" y="1027464"/>
            <a:ext cx="4069080" cy="4800600"/>
          </a:xfrm>
        </p:spPr>
        <p:txBody>
          <a:bodyPr/>
          <a:lstStyle>
            <a:lvl1pPr>
              <a:defRPr sz="1800"/>
            </a:lvl1pPr>
            <a:lvl2pPr>
              <a:defRPr sz="1600"/>
            </a:lvl2pPr>
            <a:lvl3pPr>
              <a:defRPr sz="1400"/>
            </a:lvl3pPr>
            <a:lvl4pPr>
              <a:defRPr sz="1200"/>
            </a:lvl4pPr>
            <a:lvl5pPr marL="854075" indent="-111125">
              <a:buSzPct val="85000"/>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817658" y="1027464"/>
            <a:ext cx="4069080" cy="4800600"/>
          </a:xfrm>
        </p:spPr>
        <p:txBody>
          <a:bodyPr/>
          <a:lstStyle>
            <a:lvl1pPr>
              <a:defRPr sz="1800"/>
            </a:lvl1pPr>
            <a:lvl2pPr>
              <a:defRPr sz="1600"/>
            </a:lvl2pPr>
            <a:lvl3pPr>
              <a:defRPr sz="1400"/>
            </a:lvl3pPr>
            <a:lvl4pPr>
              <a:defRPr sz="1200"/>
            </a:lvl4pPr>
            <a:lvl5pPr marL="854075" indent="-111125">
              <a:buSzPct val="85000"/>
              <a:defRPr sz="10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itle 1"/>
          <p:cNvSpPr>
            <a:spLocks noGrp="1"/>
          </p:cNvSpPr>
          <p:nvPr>
            <p:ph type="title"/>
          </p:nvPr>
        </p:nvSpPr>
        <p:spPr>
          <a:xfrm>
            <a:off x="259307" y="87630"/>
            <a:ext cx="8613388" cy="766480"/>
          </a:xfrm>
          <a:prstGeom prst="rect">
            <a:avLst/>
          </a:prstGeom>
        </p:spPr>
        <p:txBody>
          <a:bodyPr/>
          <a:lstStyle>
            <a:lvl1pPr>
              <a:defRPr>
                <a:solidFill>
                  <a:srgbClr val="003478"/>
                </a:solidFill>
              </a:defRPr>
            </a:lvl1pPr>
          </a:lstStyle>
          <a:p>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1"/>
          <p:cNvSpPr>
            <a:spLocks noGrp="1"/>
          </p:cNvSpPr>
          <p:nvPr>
            <p:ph type="title"/>
          </p:nvPr>
        </p:nvSpPr>
        <p:spPr>
          <a:xfrm>
            <a:off x="259307" y="87630"/>
            <a:ext cx="8663629" cy="751968"/>
          </a:xfrm>
          <a:prstGeom prst="rect">
            <a:avLst/>
          </a:prstGeom>
        </p:spPr>
        <p:txBody>
          <a:bodyPr/>
          <a:lstStyle>
            <a:lvl1pPr>
              <a:defRPr>
                <a:solidFill>
                  <a:srgbClr val="003478"/>
                </a:solidFill>
              </a:defRPr>
            </a:lvl1pPr>
          </a:lstStyle>
          <a:p>
            <a:r>
              <a:rPr lang="en-US"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9306" y="1027464"/>
            <a:ext cx="4069080" cy="4800600"/>
          </a:xfrm>
        </p:spPr>
        <p:txBody>
          <a:bodyPr/>
          <a:lstStyle>
            <a:lvl1pPr>
              <a:defRPr sz="1800"/>
            </a:lvl1pPr>
            <a:lvl2pPr>
              <a:defRPr sz="1600"/>
            </a:lvl2pPr>
            <a:lvl3pPr>
              <a:defRPr sz="1400"/>
            </a:lvl3pPr>
            <a:lvl4pPr>
              <a:defRPr sz="1200"/>
            </a:lvl4pPr>
            <a:lvl5pPr marL="854075" indent="-111125">
              <a:buSzPct val="85000"/>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817658" y="1027464"/>
            <a:ext cx="4069080" cy="4800600"/>
          </a:xfrm>
        </p:spPr>
        <p:txBody>
          <a:bodyPr/>
          <a:lstStyle>
            <a:lvl1pPr>
              <a:defRPr sz="1800"/>
            </a:lvl1pPr>
            <a:lvl2pPr>
              <a:defRPr sz="1600"/>
            </a:lvl2pPr>
            <a:lvl3pPr>
              <a:defRPr sz="1400"/>
            </a:lvl3pPr>
            <a:lvl4pPr>
              <a:defRPr sz="1200"/>
            </a:lvl4pPr>
            <a:lvl5pPr marL="854075" indent="-111125">
              <a:buSzPct val="85000"/>
              <a:defRPr sz="10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itle 1"/>
          <p:cNvSpPr>
            <a:spLocks noGrp="1"/>
          </p:cNvSpPr>
          <p:nvPr>
            <p:ph type="title"/>
          </p:nvPr>
        </p:nvSpPr>
        <p:spPr>
          <a:xfrm>
            <a:off x="259307" y="87630"/>
            <a:ext cx="8613388" cy="766480"/>
          </a:xfrm>
          <a:prstGeom prst="rect">
            <a:avLst/>
          </a:prstGeom>
        </p:spPr>
        <p:txBody>
          <a:bodyPr/>
          <a:lstStyle>
            <a:lvl1pPr>
              <a:defRPr>
                <a:solidFill>
                  <a:srgbClr val="003478"/>
                </a:solidFill>
              </a:defRPr>
            </a:lvl1pPr>
          </a:lstStyle>
          <a:p>
            <a:r>
              <a:rPr lang="en-US" smtClean="0"/>
              <a:t>Click to edit Master title style</a:t>
            </a:r>
            <a:endParaRPr lang="en-US" dirty="0"/>
          </a:p>
        </p:txBody>
      </p:sp>
      <p:sp>
        <p:nvSpPr>
          <p:cNvPr id="6" name="Footer Placeholder 5"/>
          <p:cNvSpPr>
            <a:spLocks noGrp="1"/>
          </p:cNvSpPr>
          <p:nvPr>
            <p:ph type="ftr" sz="quarter" idx="10"/>
          </p:nvPr>
        </p:nvSpPr>
        <p:spPr>
          <a:xfrm>
            <a:off x="-4590" y="6470318"/>
            <a:ext cx="2895600" cy="365125"/>
          </a:xfrm>
          <a:prstGeom prst="rect">
            <a:avLst/>
          </a:prstGeom>
        </p:spPr>
        <p:txBody>
          <a:bodyPr/>
          <a:lstStyle/>
          <a:p>
            <a:r>
              <a:rPr lang="en-US" dirty="0" smtClean="0">
                <a:solidFill>
                  <a:prstClr val="black"/>
                </a:solidFill>
              </a:rPr>
              <a:t>s:\filepath</a:t>
            </a:r>
            <a:endParaRPr lang="en-US" dirty="0">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itle 1"/>
          <p:cNvSpPr>
            <a:spLocks noGrp="1"/>
          </p:cNvSpPr>
          <p:nvPr>
            <p:ph type="title"/>
          </p:nvPr>
        </p:nvSpPr>
        <p:spPr>
          <a:xfrm>
            <a:off x="259307" y="87630"/>
            <a:ext cx="8663629" cy="751968"/>
          </a:xfrm>
          <a:prstGeom prst="rect">
            <a:avLst/>
          </a:prstGeom>
        </p:spPr>
        <p:txBody>
          <a:bodyPr/>
          <a:lstStyle>
            <a:lvl1pPr>
              <a:defRPr>
                <a:solidFill>
                  <a:srgbClr val="003478"/>
                </a:solidFill>
              </a:defRPr>
            </a:lvl1pPr>
          </a:lstStyle>
          <a:p>
            <a:r>
              <a:rPr lang="en-US"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9306" y="1027464"/>
            <a:ext cx="4069080" cy="4800600"/>
          </a:xfrm>
        </p:spPr>
        <p:txBody>
          <a:bodyPr/>
          <a:lstStyle>
            <a:lvl1pPr>
              <a:defRPr sz="1800"/>
            </a:lvl1pPr>
            <a:lvl2pPr>
              <a:defRPr sz="1600"/>
            </a:lvl2pPr>
            <a:lvl3pPr>
              <a:defRPr sz="1400"/>
            </a:lvl3pPr>
            <a:lvl4pPr>
              <a:defRPr sz="1200"/>
            </a:lvl4pPr>
            <a:lvl5pPr marL="854075" indent="-111125">
              <a:buSzPct val="85000"/>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817658" y="1027464"/>
            <a:ext cx="4069080" cy="4800600"/>
          </a:xfrm>
        </p:spPr>
        <p:txBody>
          <a:bodyPr/>
          <a:lstStyle>
            <a:lvl1pPr>
              <a:defRPr sz="1800"/>
            </a:lvl1pPr>
            <a:lvl2pPr>
              <a:defRPr sz="1600"/>
            </a:lvl2pPr>
            <a:lvl3pPr>
              <a:defRPr sz="1400"/>
            </a:lvl3pPr>
            <a:lvl4pPr>
              <a:defRPr sz="1200"/>
            </a:lvl4pPr>
            <a:lvl5pPr marL="854075" indent="-111125">
              <a:buSzPct val="85000"/>
              <a:defRPr sz="10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itle 1"/>
          <p:cNvSpPr>
            <a:spLocks noGrp="1"/>
          </p:cNvSpPr>
          <p:nvPr>
            <p:ph type="title"/>
          </p:nvPr>
        </p:nvSpPr>
        <p:spPr>
          <a:xfrm>
            <a:off x="259307" y="87630"/>
            <a:ext cx="8613388" cy="766480"/>
          </a:xfrm>
          <a:prstGeom prst="rect">
            <a:avLst/>
          </a:prstGeom>
        </p:spPr>
        <p:txBody>
          <a:bodyPr/>
          <a:lstStyle>
            <a:lvl1pPr>
              <a:defRPr>
                <a:solidFill>
                  <a:srgbClr val="003478"/>
                </a:solidFill>
              </a:defRPr>
            </a:lvl1pPr>
          </a:lstStyle>
          <a:p>
            <a:r>
              <a:rPr lang="en-US" smtClean="0"/>
              <a:t>Click to edit Master title style</a:t>
            </a:r>
            <a:endParaRPr lang="en-US" dirty="0"/>
          </a:p>
        </p:txBody>
      </p:sp>
      <p:sp>
        <p:nvSpPr>
          <p:cNvPr id="6" name="Footer Placeholder 16"/>
          <p:cNvSpPr>
            <a:spLocks noGrp="1"/>
          </p:cNvSpPr>
          <p:nvPr>
            <p:ph type="ftr" sz="quarter" idx="3"/>
          </p:nvPr>
        </p:nvSpPr>
        <p:spPr>
          <a:xfrm>
            <a:off x="1" y="6655281"/>
            <a:ext cx="2895600" cy="182562"/>
          </a:xfrm>
          <a:prstGeom prst="rect">
            <a:avLst/>
          </a:prstGeom>
        </p:spPr>
        <p:txBody>
          <a:bodyPr vert="horz" lIns="91440" tIns="45720" rIns="91440" bIns="45720" rtlCol="0" anchor="ctr"/>
          <a:lstStyle>
            <a:lvl1pPr algn="l">
              <a:defRPr sz="600" b="0">
                <a:solidFill>
                  <a:schemeClr val="tx1">
                    <a:tint val="75000"/>
                  </a:schemeClr>
                </a:solidFill>
              </a:defRPr>
            </a:lvl1pPr>
          </a:lstStyle>
          <a:p>
            <a:r>
              <a:rPr lang="en-US" dirty="0" smtClean="0"/>
              <a:t>filepath...</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Title 1"/>
          <p:cNvSpPr>
            <a:spLocks noGrp="1"/>
          </p:cNvSpPr>
          <p:nvPr>
            <p:ph type="title"/>
          </p:nvPr>
        </p:nvSpPr>
        <p:spPr>
          <a:xfrm>
            <a:off x="259307" y="87630"/>
            <a:ext cx="8663629" cy="751968"/>
          </a:xfrm>
          <a:prstGeom prst="rect">
            <a:avLst/>
          </a:prstGeom>
        </p:spPr>
        <p:txBody>
          <a:bodyPr/>
          <a:lstStyle>
            <a:lvl1pPr>
              <a:defRPr>
                <a:solidFill>
                  <a:srgbClr val="003478"/>
                </a:solidFill>
              </a:defRPr>
            </a:lvl1pPr>
          </a:lstStyle>
          <a:p>
            <a:r>
              <a:rPr lang="en-US" smtClean="0"/>
              <a:t>Click to edit Master title style</a:t>
            </a:r>
            <a:endParaRPr lang="en-US" dirty="0"/>
          </a:p>
        </p:txBody>
      </p:sp>
      <p:sp>
        <p:nvSpPr>
          <p:cNvPr id="4" name="Footer Placeholder 16"/>
          <p:cNvSpPr>
            <a:spLocks noGrp="1"/>
          </p:cNvSpPr>
          <p:nvPr>
            <p:ph type="ftr" sz="quarter" idx="3"/>
          </p:nvPr>
        </p:nvSpPr>
        <p:spPr>
          <a:xfrm>
            <a:off x="1" y="6655281"/>
            <a:ext cx="2895600" cy="182562"/>
          </a:xfrm>
          <a:prstGeom prst="rect">
            <a:avLst/>
          </a:prstGeom>
        </p:spPr>
        <p:txBody>
          <a:bodyPr vert="horz" lIns="91440" tIns="45720" rIns="91440" bIns="45720" rtlCol="0" anchor="ctr"/>
          <a:lstStyle>
            <a:lvl1pPr algn="l">
              <a:defRPr sz="600" b="0">
                <a:solidFill>
                  <a:schemeClr val="tx1">
                    <a:tint val="75000"/>
                  </a:schemeClr>
                </a:solidFill>
              </a:defRPr>
            </a:lvl1pPr>
          </a:lstStyle>
          <a:p>
            <a:r>
              <a:rPr lang="en-US" dirty="0" smtClean="0"/>
              <a:t>filepath...</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ection Slide">
    <p:spTree>
      <p:nvGrpSpPr>
        <p:cNvPr id="1" name=""/>
        <p:cNvGrpSpPr/>
        <p:nvPr/>
      </p:nvGrpSpPr>
      <p:grpSpPr>
        <a:xfrm>
          <a:off x="0" y="0"/>
          <a:ext cx="0" cy="0"/>
          <a:chOff x="0" y="0"/>
          <a:chExt cx="0" cy="0"/>
        </a:xfrm>
      </p:grpSpPr>
      <p:pic>
        <p:nvPicPr>
          <p:cNvPr id="12" name="Picture 11" descr="dv1221012.jpg"/>
          <p:cNvPicPr>
            <a:picLocks noChangeAspect="1"/>
          </p:cNvPicPr>
          <p:nvPr userDrawn="1"/>
        </p:nvPicPr>
        <p:blipFill>
          <a:blip r:embed="rId2" cstate="print"/>
          <a:srcRect t="1634"/>
          <a:stretch>
            <a:fillRect/>
          </a:stretch>
        </p:blipFill>
        <p:spPr>
          <a:xfrm>
            <a:off x="4204" y="0"/>
            <a:ext cx="9139796" cy="6858000"/>
          </a:xfrm>
          <a:prstGeom prst="rect">
            <a:avLst/>
          </a:prstGeom>
        </p:spPr>
      </p:pic>
      <p:sp>
        <p:nvSpPr>
          <p:cNvPr id="31" name="Rectangle 30"/>
          <p:cNvSpPr/>
          <p:nvPr userDrawn="1"/>
        </p:nvSpPr>
        <p:spPr bwMode="auto">
          <a:xfrm>
            <a:off x="0" y="2844798"/>
            <a:ext cx="9144000" cy="240937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grpSp>
        <p:nvGrpSpPr>
          <p:cNvPr id="2" name="Group 22"/>
          <p:cNvGrpSpPr/>
          <p:nvPr userDrawn="1"/>
        </p:nvGrpSpPr>
        <p:grpSpPr>
          <a:xfrm>
            <a:off x="-1" y="2962025"/>
            <a:ext cx="7072830" cy="2169925"/>
            <a:chOff x="-1" y="4329629"/>
            <a:chExt cx="7072830" cy="1497889"/>
          </a:xfrm>
          <a:solidFill>
            <a:srgbClr val="003478"/>
          </a:solidFill>
        </p:grpSpPr>
        <p:sp>
          <p:nvSpPr>
            <p:cNvPr id="18" name="Parallelogram 17"/>
            <p:cNvSpPr/>
            <p:nvPr userDrawn="1"/>
          </p:nvSpPr>
          <p:spPr bwMode="auto">
            <a:xfrm>
              <a:off x="-1" y="4329629"/>
              <a:ext cx="7072830" cy="1497889"/>
            </a:xfrm>
            <a:prstGeom prst="parallelogram">
              <a:avLst>
                <a:gd name="adj" fmla="val 75000"/>
              </a:avLst>
            </a:prstGeom>
            <a:gr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sp>
          <p:nvSpPr>
            <p:cNvPr id="19" name="Rectangle 18"/>
            <p:cNvSpPr/>
            <p:nvPr userDrawn="1"/>
          </p:nvSpPr>
          <p:spPr bwMode="auto">
            <a:xfrm>
              <a:off x="0" y="4329629"/>
              <a:ext cx="4540787" cy="1486872"/>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grpSp>
      <p:sp>
        <p:nvSpPr>
          <p:cNvPr id="4098" name="Rectangle 2"/>
          <p:cNvSpPr>
            <a:spLocks noGrp="1" noChangeArrowheads="1"/>
          </p:cNvSpPr>
          <p:nvPr userDrawn="1">
            <p:ph type="ctrTitle"/>
          </p:nvPr>
        </p:nvSpPr>
        <p:spPr>
          <a:xfrm>
            <a:off x="381000" y="3168999"/>
            <a:ext cx="4927979" cy="1160743"/>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4099" name="Rectangle 3"/>
          <p:cNvSpPr>
            <a:spLocks noGrp="1" noChangeArrowheads="1"/>
          </p:cNvSpPr>
          <p:nvPr userDrawn="1">
            <p:ph type="subTitle" idx="1"/>
          </p:nvPr>
        </p:nvSpPr>
        <p:spPr>
          <a:xfrm>
            <a:off x="381000" y="4263449"/>
            <a:ext cx="4918113" cy="762000"/>
          </a:xfrm>
        </p:spPr>
        <p:txBody>
          <a:bodyPr/>
          <a:lstStyle>
            <a:lvl1pPr marL="0" indent="0">
              <a:buFont typeface="Wingdings" pitchFamily="2" charset="2"/>
              <a:buNone/>
              <a:defRPr>
                <a:solidFill>
                  <a:schemeClr val="bg1"/>
                </a:solidFill>
              </a:defRPr>
            </a:lvl1pPr>
          </a:lstStyle>
          <a:p>
            <a:r>
              <a:rPr lang="en-US" smtClean="0"/>
              <a:t>Click to edit Master subtitle style</a:t>
            </a:r>
            <a:endParaRPr lang="en-US" dirty="0"/>
          </a:p>
        </p:txBody>
      </p:sp>
      <p:cxnSp>
        <p:nvCxnSpPr>
          <p:cNvPr id="27" name="Straight Connector 26"/>
          <p:cNvCxnSpPr/>
          <p:nvPr userDrawn="1"/>
        </p:nvCxnSpPr>
        <p:spPr bwMode="auto">
          <a:xfrm>
            <a:off x="0" y="2901543"/>
            <a:ext cx="9144000" cy="158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8" name="Straight Connector 27"/>
          <p:cNvCxnSpPr/>
          <p:nvPr userDrawn="1"/>
        </p:nvCxnSpPr>
        <p:spPr bwMode="auto">
          <a:xfrm>
            <a:off x="0" y="5187543"/>
            <a:ext cx="9144000" cy="158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pic>
        <p:nvPicPr>
          <p:cNvPr id="13" name="Picture 2" descr="S:\Benefits\Team Folders\2110 Benefits - Technical Services\Communications Department\AAA DESIGN\LDB\Lockton Logo\Lockton Dunning1 50mm uncoated.jpg"/>
          <p:cNvPicPr>
            <a:picLocks noChangeAspect="1" noChangeArrowheads="1"/>
          </p:cNvPicPr>
          <p:nvPr userDrawn="1"/>
        </p:nvPicPr>
        <p:blipFill>
          <a:blip r:embed="rId3" cstate="print"/>
          <a:srcRect t="13614"/>
          <a:stretch>
            <a:fillRect/>
          </a:stretch>
        </p:blipFill>
        <p:spPr bwMode="auto">
          <a:xfrm>
            <a:off x="6691004" y="3570521"/>
            <a:ext cx="2152650" cy="1164304"/>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07" y="89863"/>
            <a:ext cx="8533001" cy="764248"/>
          </a:xfrm>
          <a:prstGeom prst="rect">
            <a:avLst/>
          </a:prstGeom>
        </p:spPr>
        <p:txBody>
          <a:bodyPr/>
          <a:lstStyle>
            <a:lvl1pPr>
              <a:defRPr baseline="0">
                <a:solidFill>
                  <a:srgbClr val="003478"/>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59307" y="1037512"/>
            <a:ext cx="8529851" cy="4740290"/>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9306" y="1027464"/>
            <a:ext cx="4069080" cy="4800600"/>
          </a:xfrm>
        </p:spPr>
        <p:txBody>
          <a:bodyPr/>
          <a:lstStyle>
            <a:lvl1pPr>
              <a:defRPr sz="1800"/>
            </a:lvl1pPr>
            <a:lvl2pPr>
              <a:defRPr sz="1600"/>
            </a:lvl2pPr>
            <a:lvl3pPr>
              <a:defRPr sz="1400"/>
            </a:lvl3pPr>
            <a:lvl4pPr>
              <a:defRPr sz="1200"/>
            </a:lvl4pPr>
            <a:lvl5pPr marL="854075" indent="-111125">
              <a:buSzPct val="85000"/>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817658" y="1027464"/>
            <a:ext cx="4069080" cy="4800600"/>
          </a:xfrm>
        </p:spPr>
        <p:txBody>
          <a:bodyPr/>
          <a:lstStyle>
            <a:lvl1pPr>
              <a:defRPr sz="1800"/>
            </a:lvl1pPr>
            <a:lvl2pPr>
              <a:defRPr sz="1600"/>
            </a:lvl2pPr>
            <a:lvl3pPr>
              <a:defRPr sz="1400"/>
            </a:lvl3pPr>
            <a:lvl4pPr>
              <a:defRPr sz="1200"/>
            </a:lvl4pPr>
            <a:lvl5pPr marL="854075" indent="-111125">
              <a:buSzPct val="85000"/>
              <a:defRPr sz="10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itle 1"/>
          <p:cNvSpPr>
            <a:spLocks noGrp="1"/>
          </p:cNvSpPr>
          <p:nvPr>
            <p:ph type="title"/>
          </p:nvPr>
        </p:nvSpPr>
        <p:spPr>
          <a:xfrm>
            <a:off x="259307" y="87630"/>
            <a:ext cx="8613388" cy="766480"/>
          </a:xfrm>
          <a:prstGeom prst="rect">
            <a:avLst/>
          </a:prstGeom>
        </p:spPr>
        <p:txBody>
          <a:bodyPr/>
          <a:lstStyle>
            <a:lvl1pPr>
              <a:defRPr>
                <a:solidFill>
                  <a:srgbClr val="003478"/>
                </a:solidFill>
              </a:defRPr>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259307" y="87630"/>
            <a:ext cx="8663629" cy="751968"/>
          </a:xfrm>
          <a:prstGeom prst="rect">
            <a:avLst/>
          </a:prstGeom>
        </p:spPr>
        <p:txBody>
          <a:bodyPr/>
          <a:lstStyle>
            <a:lvl1pPr>
              <a:defRPr>
                <a:solidFill>
                  <a:srgbClr val="003478"/>
                </a:solidFill>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pyright Slide">
    <p:spTree>
      <p:nvGrpSpPr>
        <p:cNvPr id="1" name=""/>
        <p:cNvGrpSpPr/>
        <p:nvPr/>
      </p:nvGrpSpPr>
      <p:grpSpPr>
        <a:xfrm>
          <a:off x="0" y="0"/>
          <a:ext cx="0" cy="0"/>
          <a:chOff x="0" y="0"/>
          <a:chExt cx="0" cy="0"/>
        </a:xfrm>
      </p:grpSpPr>
      <p:grpSp>
        <p:nvGrpSpPr>
          <p:cNvPr id="2" name="Group 9"/>
          <p:cNvGrpSpPr/>
          <p:nvPr userDrawn="1"/>
        </p:nvGrpSpPr>
        <p:grpSpPr>
          <a:xfrm>
            <a:off x="0" y="0"/>
            <a:ext cx="9144000" cy="6858000"/>
            <a:chOff x="0" y="0"/>
            <a:chExt cx="9144000" cy="6858000"/>
          </a:xfrm>
        </p:grpSpPr>
        <p:sp>
          <p:nvSpPr>
            <p:cNvPr id="3" name="Rectangle 2"/>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grpSp>
          <p:nvGrpSpPr>
            <p:cNvPr id="5" name="Group 8"/>
            <p:cNvGrpSpPr/>
            <p:nvPr userDrawn="1"/>
          </p:nvGrpSpPr>
          <p:grpSpPr>
            <a:xfrm>
              <a:off x="0" y="1895475"/>
              <a:ext cx="9144000" cy="3787742"/>
              <a:chOff x="0" y="1895475"/>
              <a:chExt cx="9144000" cy="3787742"/>
            </a:xfrm>
          </p:grpSpPr>
          <p:sp>
            <p:nvSpPr>
              <p:cNvPr id="4" name="Text Box 9"/>
              <p:cNvSpPr txBox="1">
                <a:spLocks noChangeArrowheads="1"/>
              </p:cNvSpPr>
              <p:nvPr/>
            </p:nvSpPr>
            <p:spPr bwMode="auto">
              <a:xfrm>
                <a:off x="0" y="1895475"/>
                <a:ext cx="9144000" cy="2105025"/>
              </a:xfrm>
              <a:prstGeom prst="rect">
                <a:avLst/>
              </a:prstGeom>
              <a:solidFill>
                <a:schemeClr val="bg1"/>
              </a:solidFill>
              <a:ln w="0" algn="in">
                <a:noFill/>
                <a:miter lim="800000"/>
                <a:headEnd/>
                <a:tailEnd/>
              </a:ln>
              <a:effectLst/>
            </p:spPr>
            <p:txBody>
              <a:bodyPr lIns="36195" tIns="36195" rIns="36195" bIns="36195"/>
              <a:lstStyle/>
              <a:p>
                <a:r>
                  <a:rPr lang="en-US" sz="2000" dirty="0">
                    <a:solidFill>
                      <a:srgbClr val="003478"/>
                    </a:solidFill>
                  </a:rPr>
                  <a:t>Our Mission</a:t>
                </a:r>
              </a:p>
              <a:p>
                <a:pPr>
                  <a:lnSpc>
                    <a:spcPct val="60000"/>
                  </a:lnSpc>
                </a:pPr>
                <a:endParaRPr lang="en-US" sz="2000" dirty="0">
                  <a:solidFill>
                    <a:srgbClr val="003478"/>
                  </a:solidFill>
                </a:endParaRPr>
              </a:p>
              <a:p>
                <a:pPr>
                  <a:defRPr/>
                </a:pPr>
                <a:r>
                  <a:rPr lang="en-US" sz="1200" b="0" dirty="0" smtClean="0">
                    <a:solidFill>
                      <a:srgbClr val="003478"/>
                    </a:solidFill>
                  </a:rPr>
                  <a:t>To be the worldwide value and service leader in insurance brokerage, employee benefits, and risk management </a:t>
                </a:r>
              </a:p>
              <a:p>
                <a:endParaRPr lang="en-US" sz="1200" b="0" dirty="0" smtClean="0">
                  <a:solidFill>
                    <a:srgbClr val="003478"/>
                  </a:solidFill>
                </a:endParaRPr>
              </a:p>
              <a:p>
                <a:endParaRPr lang="en-US" sz="1200" dirty="0">
                  <a:solidFill>
                    <a:srgbClr val="003478"/>
                  </a:solidFill>
                </a:endParaRPr>
              </a:p>
              <a:p>
                <a:endParaRPr lang="en-US" sz="2000" dirty="0">
                  <a:solidFill>
                    <a:srgbClr val="003478"/>
                  </a:solidFill>
                </a:endParaRPr>
              </a:p>
              <a:p>
                <a:r>
                  <a:rPr lang="en-US" sz="2000" dirty="0">
                    <a:solidFill>
                      <a:srgbClr val="003478"/>
                    </a:solidFill>
                  </a:rPr>
                  <a:t>Our </a:t>
                </a:r>
                <a:r>
                  <a:rPr lang="en-US" sz="2000" dirty="0" smtClean="0">
                    <a:solidFill>
                      <a:srgbClr val="003478"/>
                    </a:solidFill>
                  </a:rPr>
                  <a:t>Goal</a:t>
                </a:r>
                <a:endParaRPr lang="en-US" sz="2000" dirty="0">
                  <a:solidFill>
                    <a:srgbClr val="003478"/>
                  </a:solidFill>
                </a:endParaRPr>
              </a:p>
              <a:p>
                <a:pPr>
                  <a:lnSpc>
                    <a:spcPct val="60000"/>
                  </a:lnSpc>
                </a:pPr>
                <a:endParaRPr lang="en-US" sz="2000" dirty="0">
                  <a:solidFill>
                    <a:srgbClr val="003478"/>
                  </a:solidFill>
                </a:endParaRPr>
              </a:p>
              <a:p>
                <a:r>
                  <a:rPr lang="en-US" sz="1200" b="0" dirty="0" smtClean="0">
                    <a:solidFill>
                      <a:srgbClr val="003478"/>
                    </a:solidFill>
                  </a:rPr>
                  <a:t>To be the best place to do business and to work</a:t>
                </a:r>
                <a:endParaRPr lang="en-US" sz="1000" b="0" dirty="0">
                  <a:solidFill>
                    <a:srgbClr val="003478"/>
                  </a:solidFill>
                </a:endParaRPr>
              </a:p>
              <a:p>
                <a:endParaRPr lang="en-US" sz="1000" dirty="0">
                  <a:solidFill>
                    <a:srgbClr val="003478"/>
                  </a:solidFill>
                </a:endParaRPr>
              </a:p>
            </p:txBody>
          </p:sp>
          <p:pic>
            <p:nvPicPr>
              <p:cNvPr id="8" name="Picture 7" descr="Lockton Logo 32mm.emf"/>
              <p:cNvPicPr>
                <a:picLocks noChangeAspect="1"/>
              </p:cNvPicPr>
              <p:nvPr userDrawn="1"/>
            </p:nvPicPr>
            <p:blipFill>
              <a:blip r:embed="rId2" cstate="print"/>
              <a:stretch>
                <a:fillRect/>
              </a:stretch>
            </p:blipFill>
            <p:spPr>
              <a:xfrm>
                <a:off x="3745125" y="4771967"/>
                <a:ext cx="1653750" cy="911250"/>
              </a:xfrm>
              <a:prstGeom prst="rect">
                <a:avLst/>
              </a:prstGeom>
            </p:spPr>
          </p:pic>
        </p:grpSp>
      </p:grpSp>
      <p:sp>
        <p:nvSpPr>
          <p:cNvPr id="11" name="Rectangle 10"/>
          <p:cNvSpPr/>
          <p:nvPr userDrawn="1"/>
        </p:nvSpPr>
        <p:spPr>
          <a:xfrm>
            <a:off x="2286000" y="5750150"/>
            <a:ext cx="4572000" cy="954107"/>
          </a:xfrm>
          <a:prstGeom prst="rect">
            <a:avLst/>
          </a:prstGeom>
        </p:spPr>
        <p:txBody>
          <a:bodyPr wrap="square">
            <a:spAutoFit/>
          </a:bodyPr>
          <a:lstStyle/>
          <a:p>
            <a:r>
              <a:rPr lang="en-US" sz="1000" b="0" dirty="0" smtClean="0">
                <a:solidFill>
                  <a:srgbClr val="003478"/>
                </a:solidFill>
              </a:rPr>
              <a:t>www.lockton.com</a:t>
            </a:r>
          </a:p>
          <a:p>
            <a:endParaRPr lang="en-US" sz="1000" dirty="0" smtClean="0">
              <a:solidFill>
                <a:srgbClr val="003478"/>
              </a:solidFill>
            </a:endParaRPr>
          </a:p>
          <a:p>
            <a:endParaRPr lang="en-US" sz="1000" dirty="0" smtClean="0">
              <a:solidFill>
                <a:srgbClr val="003478"/>
              </a:solidFill>
            </a:endParaRPr>
          </a:p>
          <a:p>
            <a:endParaRPr lang="en-US" sz="600" dirty="0">
              <a:solidFill>
                <a:srgbClr val="003478"/>
              </a:solidFill>
            </a:endParaRPr>
          </a:p>
          <a:p>
            <a:r>
              <a:rPr lang="en-US" sz="600" b="0" dirty="0" smtClean="0">
                <a:solidFill>
                  <a:srgbClr val="003478"/>
                </a:solidFill>
              </a:rPr>
              <a:t>© 2011 Lockton, Inc. All rights reserved.</a:t>
            </a:r>
          </a:p>
          <a:p>
            <a:r>
              <a:rPr lang="en-US" sz="600" b="0" dirty="0" smtClean="0">
                <a:solidFill>
                  <a:srgbClr val="003478"/>
                </a:solidFill>
              </a:rPr>
              <a:t>Images © 2011 Thinkstock. All rights reserved.</a:t>
            </a:r>
            <a:endParaRPr lang="en-US" sz="800" b="0" dirty="0" smtClean="0">
              <a:solidFill>
                <a:srgbClr val="FFFFFF"/>
              </a:solidFill>
            </a:endParaRPr>
          </a:p>
          <a:p>
            <a:endParaRPr lang="en-US" sz="800" b="0"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9306" y="1027464"/>
            <a:ext cx="4069080" cy="4800600"/>
          </a:xfrm>
        </p:spPr>
        <p:txBody>
          <a:bodyPr/>
          <a:lstStyle>
            <a:lvl1pPr>
              <a:defRPr sz="1800"/>
            </a:lvl1pPr>
            <a:lvl2pPr>
              <a:defRPr sz="1600"/>
            </a:lvl2pPr>
            <a:lvl3pPr>
              <a:defRPr sz="1400"/>
            </a:lvl3pPr>
            <a:lvl4pPr>
              <a:defRPr sz="1200"/>
            </a:lvl4pPr>
            <a:lvl5pPr marL="854075" indent="-111125">
              <a:buSzPct val="85000"/>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817658" y="1027464"/>
            <a:ext cx="4069080" cy="4800600"/>
          </a:xfrm>
        </p:spPr>
        <p:txBody>
          <a:bodyPr/>
          <a:lstStyle>
            <a:lvl1pPr>
              <a:defRPr sz="1800"/>
            </a:lvl1pPr>
            <a:lvl2pPr>
              <a:defRPr sz="1600"/>
            </a:lvl2pPr>
            <a:lvl3pPr>
              <a:defRPr sz="1400"/>
            </a:lvl3pPr>
            <a:lvl4pPr>
              <a:defRPr sz="1200"/>
            </a:lvl4pPr>
            <a:lvl5pPr marL="854075" indent="-111125">
              <a:buSzPct val="85000"/>
              <a:defRPr sz="10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itle 1"/>
          <p:cNvSpPr>
            <a:spLocks noGrp="1"/>
          </p:cNvSpPr>
          <p:nvPr>
            <p:ph type="title"/>
          </p:nvPr>
        </p:nvSpPr>
        <p:spPr>
          <a:xfrm>
            <a:off x="259307" y="87630"/>
            <a:ext cx="8613388" cy="766480"/>
          </a:xfrm>
          <a:prstGeom prst="rect">
            <a:avLst/>
          </a:prstGeom>
        </p:spPr>
        <p:txBody>
          <a:bodyPr/>
          <a:lstStyle>
            <a:lvl1pPr>
              <a:defRPr>
                <a:solidFill>
                  <a:srgbClr val="003478"/>
                </a:solidFill>
              </a:defRPr>
            </a:lvl1pPr>
          </a:lstStyle>
          <a:p>
            <a:r>
              <a:rPr lang="en-US" smtClean="0"/>
              <a:t>Click to edit Master title style</a:t>
            </a:r>
            <a:endParaRPr lang="en-US" dirty="0"/>
          </a:p>
        </p:txBody>
      </p:sp>
      <p:sp>
        <p:nvSpPr>
          <p:cNvPr id="6" name="Footer Placeholder 5"/>
          <p:cNvSpPr>
            <a:spLocks noGrp="1"/>
          </p:cNvSpPr>
          <p:nvPr>
            <p:ph type="ftr" sz="quarter" idx="10"/>
          </p:nvPr>
        </p:nvSpPr>
        <p:spPr>
          <a:xfrm>
            <a:off x="-4590" y="6470318"/>
            <a:ext cx="2895600" cy="365125"/>
          </a:xfrm>
          <a:prstGeom prst="rect">
            <a:avLst/>
          </a:prstGeom>
        </p:spPr>
        <p:txBody>
          <a:bodyPr/>
          <a:lstStyle/>
          <a:p>
            <a:r>
              <a:rPr lang="en-US" dirty="0" smtClean="0">
                <a:solidFill>
                  <a:prstClr val="black"/>
                </a:solidFill>
              </a:rPr>
              <a:t>s:\filepath</a:t>
            </a:r>
            <a:endParaRPr lang="en-US" dirty="0">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259307" y="87630"/>
            <a:ext cx="8663629" cy="751968"/>
          </a:xfrm>
          <a:prstGeom prst="rect">
            <a:avLst/>
          </a:prstGeom>
        </p:spPr>
        <p:txBody>
          <a:bodyPr/>
          <a:lstStyle>
            <a:lvl1pPr>
              <a:defRPr>
                <a:solidFill>
                  <a:srgbClr val="003478"/>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57574" y="1030801"/>
            <a:ext cx="8529851" cy="47269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58" name="Text Box 34"/>
          <p:cNvSpPr txBox="1">
            <a:spLocks noChangeArrowheads="1"/>
          </p:cNvSpPr>
          <p:nvPr/>
        </p:nvSpPr>
        <p:spPr bwMode="auto">
          <a:xfrm>
            <a:off x="8801720" y="6655281"/>
            <a:ext cx="317716" cy="200055"/>
          </a:xfrm>
          <a:prstGeom prst="rect">
            <a:avLst/>
          </a:prstGeom>
          <a:noFill/>
          <a:ln w="9525">
            <a:noFill/>
            <a:miter lim="800000"/>
            <a:headEnd/>
            <a:tailEnd/>
          </a:ln>
          <a:effectLst/>
        </p:spPr>
        <p:txBody>
          <a:bodyPr wrap="none">
            <a:spAutoFit/>
          </a:bodyPr>
          <a:lstStyle/>
          <a:p>
            <a:fld id="{84271DC5-E26A-4988-B360-1C171CF7DCD7}" type="slidenum">
              <a:rPr lang="en-US" sz="700" b="0">
                <a:solidFill>
                  <a:srgbClr val="8D817B"/>
                </a:solidFill>
              </a:rPr>
              <a:pPr/>
              <a:t>‹#›</a:t>
            </a:fld>
            <a:endParaRPr lang="en-US" sz="700" b="0" dirty="0">
              <a:solidFill>
                <a:srgbClr val="8D817B"/>
              </a:solidFill>
            </a:endParaRPr>
          </a:p>
        </p:txBody>
      </p:sp>
      <p:cxnSp>
        <p:nvCxnSpPr>
          <p:cNvPr id="16" name="Straight Connector 15"/>
          <p:cNvCxnSpPr/>
          <p:nvPr/>
        </p:nvCxnSpPr>
        <p:spPr bwMode="auto">
          <a:xfrm>
            <a:off x="0" y="898587"/>
            <a:ext cx="9144000" cy="158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grpSp>
        <p:nvGrpSpPr>
          <p:cNvPr id="2" name="Group 11"/>
          <p:cNvGrpSpPr/>
          <p:nvPr/>
        </p:nvGrpSpPr>
        <p:grpSpPr>
          <a:xfrm>
            <a:off x="0" y="6441743"/>
            <a:ext cx="9144000" cy="416257"/>
            <a:chOff x="0" y="6441743"/>
            <a:chExt cx="9144000" cy="416257"/>
          </a:xfrm>
        </p:grpSpPr>
        <p:sp>
          <p:nvSpPr>
            <p:cNvPr id="13" name="Rectangle 265"/>
            <p:cNvSpPr>
              <a:spLocks noChangeArrowheads="1"/>
            </p:cNvSpPr>
            <p:nvPr userDrawn="1"/>
          </p:nvSpPr>
          <p:spPr bwMode="auto">
            <a:xfrm>
              <a:off x="0" y="6441744"/>
              <a:ext cx="9144000" cy="59977"/>
            </a:xfrm>
            <a:prstGeom prst="rect">
              <a:avLst/>
            </a:prstGeom>
            <a:solidFill>
              <a:srgbClr val="003478"/>
            </a:solidFill>
            <a:ln w="9525">
              <a:noFill/>
              <a:miter lim="800000"/>
              <a:headEnd/>
              <a:tailEnd/>
            </a:ln>
            <a:effectLst/>
          </p:spPr>
          <p:txBody>
            <a:bodyPr wrap="none" anchor="ctr"/>
            <a:lstStyle/>
            <a:p>
              <a:endParaRPr lang="en-US" dirty="0">
                <a:solidFill>
                  <a:srgbClr val="000000"/>
                </a:solidFill>
              </a:endParaRPr>
            </a:p>
          </p:txBody>
        </p:sp>
        <p:grpSp>
          <p:nvGrpSpPr>
            <p:cNvPr id="3" name="Group 22"/>
            <p:cNvGrpSpPr/>
            <p:nvPr userDrawn="1"/>
          </p:nvGrpSpPr>
          <p:grpSpPr>
            <a:xfrm>
              <a:off x="0" y="6441743"/>
              <a:ext cx="7997245" cy="416257"/>
              <a:chOff x="-1" y="4329625"/>
              <a:chExt cx="7072830" cy="1497893"/>
            </a:xfrm>
            <a:solidFill>
              <a:schemeClr val="tx2"/>
            </a:solidFill>
          </p:grpSpPr>
          <p:sp>
            <p:nvSpPr>
              <p:cNvPr id="15" name="Parallelogram 14"/>
              <p:cNvSpPr/>
              <p:nvPr userDrawn="1"/>
            </p:nvSpPr>
            <p:spPr bwMode="auto">
              <a:xfrm>
                <a:off x="-1" y="4329629"/>
                <a:ext cx="7072830" cy="1497889"/>
              </a:xfrm>
              <a:prstGeom prst="parallelogram">
                <a:avLst>
                  <a:gd name="adj" fmla="val 75000"/>
                </a:avLst>
              </a:prstGeom>
              <a:solidFill>
                <a:srgbClr val="00347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sp>
            <p:nvSpPr>
              <p:cNvPr id="23" name="Rectangle 22"/>
              <p:cNvSpPr/>
              <p:nvPr userDrawn="1"/>
            </p:nvSpPr>
            <p:spPr bwMode="auto">
              <a:xfrm>
                <a:off x="0" y="4329625"/>
                <a:ext cx="4540787" cy="1486872"/>
              </a:xfrm>
              <a:prstGeom prst="rect">
                <a:avLst/>
              </a:prstGeom>
              <a:solidFill>
                <a:srgbClr val="00347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grpSp>
      </p:grpSp>
      <p:pic>
        <p:nvPicPr>
          <p:cNvPr id="24" name="Picture 23" descr="Lockton Logo 13mm.png"/>
          <p:cNvPicPr>
            <a:picLocks noChangeAspect="1"/>
          </p:cNvPicPr>
          <p:nvPr/>
        </p:nvPicPr>
        <p:blipFill>
          <a:blip r:embed="rId17" cstate="print"/>
          <a:stretch>
            <a:fillRect/>
          </a:stretch>
        </p:blipFill>
        <p:spPr>
          <a:xfrm>
            <a:off x="8155623" y="6521127"/>
            <a:ext cx="606553" cy="350521"/>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62" r:id="rId10"/>
    <p:sldLayoutId id="2147483663" r:id="rId11"/>
    <p:sldLayoutId id="2147483666" r:id="rId12"/>
    <p:sldLayoutId id="2147483667" r:id="rId13"/>
    <p:sldLayoutId id="2147483652" r:id="rId14"/>
    <p:sldLayoutId id="2147483654" r:id="rId15"/>
  </p:sldLayoutIdLst>
  <p:timing>
    <p:tnLst>
      <p:par>
        <p:cTn id="1" dur="indefinite" restart="never" nodeType="tmRoot"/>
      </p:par>
    </p:tnLst>
  </p:timing>
  <p:hf sldNum="0" hdr="0" dt="0"/>
  <p:txStyles>
    <p:title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Tahoma" pitchFamily="34" charset="0"/>
        </a:defRPr>
      </a:lvl2pPr>
      <a:lvl3pPr algn="l" rtl="0" eaLnBrk="1" fontAlgn="base" hangingPunct="1">
        <a:spcBef>
          <a:spcPct val="0"/>
        </a:spcBef>
        <a:spcAft>
          <a:spcPct val="0"/>
        </a:spcAft>
        <a:defRPr sz="2400">
          <a:solidFill>
            <a:schemeClr val="tx1"/>
          </a:solidFill>
          <a:latin typeface="Tahoma" pitchFamily="34" charset="0"/>
        </a:defRPr>
      </a:lvl3pPr>
      <a:lvl4pPr algn="l" rtl="0" eaLnBrk="1" fontAlgn="base" hangingPunct="1">
        <a:spcBef>
          <a:spcPct val="0"/>
        </a:spcBef>
        <a:spcAft>
          <a:spcPct val="0"/>
        </a:spcAft>
        <a:defRPr sz="2400">
          <a:solidFill>
            <a:schemeClr val="tx1"/>
          </a:solidFill>
          <a:latin typeface="Tahoma" pitchFamily="34" charset="0"/>
        </a:defRPr>
      </a:lvl4pPr>
      <a:lvl5pPr algn="l" rtl="0" eaLnBrk="1" fontAlgn="base" hangingPunct="1">
        <a:spcBef>
          <a:spcPct val="0"/>
        </a:spcBef>
        <a:spcAft>
          <a:spcPct val="0"/>
        </a:spcAft>
        <a:defRPr sz="2400">
          <a:solidFill>
            <a:schemeClr val="tx1"/>
          </a:solidFill>
          <a:latin typeface="Tahoma" pitchFamily="34" charset="0"/>
        </a:defRPr>
      </a:lvl5pPr>
      <a:lvl6pPr marL="457200" algn="l" rtl="0" eaLnBrk="1" fontAlgn="base" hangingPunct="1">
        <a:spcBef>
          <a:spcPct val="0"/>
        </a:spcBef>
        <a:spcAft>
          <a:spcPct val="0"/>
        </a:spcAft>
        <a:defRPr sz="2400">
          <a:solidFill>
            <a:schemeClr val="tx1"/>
          </a:solidFill>
          <a:latin typeface="Tahoma" pitchFamily="34" charset="0"/>
        </a:defRPr>
      </a:lvl6pPr>
      <a:lvl7pPr marL="914400" algn="l" rtl="0" eaLnBrk="1" fontAlgn="base" hangingPunct="1">
        <a:spcBef>
          <a:spcPct val="0"/>
        </a:spcBef>
        <a:spcAft>
          <a:spcPct val="0"/>
        </a:spcAft>
        <a:defRPr sz="2400">
          <a:solidFill>
            <a:schemeClr val="tx1"/>
          </a:solidFill>
          <a:latin typeface="Tahoma" pitchFamily="34" charset="0"/>
        </a:defRPr>
      </a:lvl7pPr>
      <a:lvl8pPr marL="1371600" algn="l" rtl="0" eaLnBrk="1" fontAlgn="base" hangingPunct="1">
        <a:spcBef>
          <a:spcPct val="0"/>
        </a:spcBef>
        <a:spcAft>
          <a:spcPct val="0"/>
        </a:spcAft>
        <a:defRPr sz="2400">
          <a:solidFill>
            <a:schemeClr val="tx1"/>
          </a:solidFill>
          <a:latin typeface="Tahoma" pitchFamily="34" charset="0"/>
        </a:defRPr>
      </a:lvl8pPr>
      <a:lvl9pPr marL="1828800" algn="l" rtl="0" eaLnBrk="1" fontAlgn="base" hangingPunct="1">
        <a:spcBef>
          <a:spcPct val="0"/>
        </a:spcBef>
        <a:spcAft>
          <a:spcPct val="0"/>
        </a:spcAft>
        <a:defRPr sz="2400">
          <a:solidFill>
            <a:schemeClr val="tx1"/>
          </a:solidFill>
          <a:latin typeface="Tahoma" pitchFamily="34" charset="0"/>
        </a:defRPr>
      </a:lvl9pPr>
    </p:titleStyle>
    <p:bodyStyle>
      <a:lvl1pPr marL="228600" indent="-228600" algn="l" rtl="0" eaLnBrk="1" fontAlgn="base" hangingPunct="1">
        <a:spcBef>
          <a:spcPct val="50000"/>
        </a:spcBef>
        <a:spcAft>
          <a:spcPct val="0"/>
        </a:spcAft>
        <a:buClr>
          <a:srgbClr val="003478"/>
        </a:buClr>
        <a:buSzPct val="75000"/>
        <a:buFont typeface="Wingdings" pitchFamily="2" charset="2"/>
        <a:buChar char=""/>
        <a:defRPr>
          <a:solidFill>
            <a:schemeClr val="tx1"/>
          </a:solidFill>
          <a:latin typeface="+mn-lt"/>
          <a:ea typeface="+mn-ea"/>
          <a:cs typeface="+mn-cs"/>
        </a:defRPr>
      </a:lvl1pPr>
      <a:lvl2pPr marL="401638" indent="-169863" algn="l" rtl="0" eaLnBrk="1" fontAlgn="base" hangingPunct="1">
        <a:spcBef>
          <a:spcPct val="20000"/>
        </a:spcBef>
        <a:spcAft>
          <a:spcPct val="0"/>
        </a:spcAft>
        <a:buClr>
          <a:srgbClr val="003478"/>
        </a:buClr>
        <a:buSzPct val="75000"/>
        <a:buFont typeface="Wingdings 3" pitchFamily="18" charset="2"/>
        <a:buChar char=""/>
        <a:defRPr sz="1600">
          <a:solidFill>
            <a:schemeClr val="tx1"/>
          </a:solidFill>
          <a:latin typeface="+mn-lt"/>
        </a:defRPr>
      </a:lvl2pPr>
      <a:lvl3pPr marL="573088" indent="-171450" algn="l" rtl="0" eaLnBrk="1" fontAlgn="base" hangingPunct="1">
        <a:spcBef>
          <a:spcPct val="20000"/>
        </a:spcBef>
        <a:spcAft>
          <a:spcPct val="0"/>
        </a:spcAft>
        <a:buClr>
          <a:srgbClr val="003478"/>
        </a:buClr>
        <a:buSzPct val="70000"/>
        <a:buFont typeface="Wingdings" pitchFamily="2" charset="2"/>
        <a:buChar char="²"/>
        <a:defRPr sz="1400">
          <a:solidFill>
            <a:schemeClr val="tx1"/>
          </a:solidFill>
          <a:latin typeface="+mn-lt"/>
        </a:defRPr>
      </a:lvl3pPr>
      <a:lvl4pPr marL="742950" indent="-169863" algn="l" rtl="0" eaLnBrk="1" fontAlgn="base" hangingPunct="1">
        <a:spcBef>
          <a:spcPct val="20000"/>
        </a:spcBef>
        <a:spcAft>
          <a:spcPct val="0"/>
        </a:spcAft>
        <a:buClr>
          <a:srgbClr val="003478"/>
        </a:buClr>
        <a:buSzPct val="70000"/>
        <a:buFont typeface="Wingdings 2" pitchFamily="18" charset="2"/>
        <a:buChar char="÷"/>
        <a:defRPr sz="1200">
          <a:solidFill>
            <a:schemeClr val="tx1"/>
          </a:solidFill>
          <a:latin typeface="+mn-lt"/>
        </a:defRPr>
      </a:lvl4pPr>
      <a:lvl5pPr marL="854075" indent="-111125" algn="l" rtl="0" eaLnBrk="1" fontAlgn="base" hangingPunct="1">
        <a:spcBef>
          <a:spcPct val="40000"/>
        </a:spcBef>
        <a:spcAft>
          <a:spcPct val="0"/>
        </a:spcAft>
        <a:buClr>
          <a:srgbClr val="003478"/>
        </a:buClr>
        <a:buSzPct val="85000"/>
        <a:buFont typeface="Wingdings" pitchFamily="2" charset="2"/>
        <a:buChar char="ú"/>
        <a:defRPr sz="1000">
          <a:solidFill>
            <a:schemeClr val="tx1"/>
          </a:solidFill>
          <a:latin typeface="+mn-lt"/>
        </a:defRPr>
      </a:lvl5pPr>
      <a:lvl6pPr marL="1200150" indent="-171450" algn="l" rtl="0" eaLnBrk="1" fontAlgn="base" hangingPunct="1">
        <a:spcBef>
          <a:spcPct val="40000"/>
        </a:spcBef>
        <a:spcAft>
          <a:spcPct val="0"/>
        </a:spcAft>
        <a:buClr>
          <a:srgbClr val="003478"/>
        </a:buClr>
        <a:buSzPct val="85000"/>
        <a:buFont typeface="Tahoma" pitchFamily="34" charset="0"/>
        <a:buNone/>
        <a:tabLst/>
        <a:defRPr sz="1200">
          <a:solidFill>
            <a:schemeClr val="tx1"/>
          </a:solidFill>
          <a:latin typeface="+mn-lt"/>
        </a:defRPr>
      </a:lvl6pPr>
      <a:lvl7pPr marL="3033713" indent="-290513" algn="l" rtl="0" eaLnBrk="1" fontAlgn="base" hangingPunct="1">
        <a:spcBef>
          <a:spcPct val="40000"/>
        </a:spcBef>
        <a:spcAft>
          <a:spcPct val="0"/>
        </a:spcAft>
        <a:buClr>
          <a:srgbClr val="003478"/>
        </a:buClr>
        <a:buChar char="»"/>
        <a:defRPr sz="1200">
          <a:solidFill>
            <a:schemeClr val="tx1"/>
          </a:solidFill>
          <a:latin typeface="+mn-lt"/>
        </a:defRPr>
      </a:lvl7pPr>
      <a:lvl8pPr marL="3490913" indent="-290513" algn="l" rtl="0" eaLnBrk="1" fontAlgn="base" hangingPunct="1">
        <a:spcBef>
          <a:spcPct val="40000"/>
        </a:spcBef>
        <a:spcAft>
          <a:spcPct val="0"/>
        </a:spcAft>
        <a:buClr>
          <a:srgbClr val="003478"/>
        </a:buClr>
        <a:buChar char="»"/>
        <a:defRPr sz="1200">
          <a:solidFill>
            <a:schemeClr val="tx1"/>
          </a:solidFill>
          <a:latin typeface="+mn-lt"/>
        </a:defRPr>
      </a:lvl8pPr>
      <a:lvl9pPr marL="3948113" indent="-290513" algn="l" rtl="0" eaLnBrk="1" fontAlgn="base" hangingPunct="1">
        <a:spcBef>
          <a:spcPct val="40000"/>
        </a:spcBef>
        <a:spcAft>
          <a:spcPct val="0"/>
        </a:spcAft>
        <a:buClr>
          <a:srgbClr val="003478"/>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nhlbi.nih.gov/health/dci/Diseases/Hbc/HBC_WhatIs.html"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cap="all" spc="300" dirty="0" smtClean="0"/>
              <a:t>University of Alaska </a:t>
            </a:r>
            <a:r>
              <a:rPr lang="en-US" sz="1600" b="1" cap="all" spc="300" dirty="0" smtClean="0"/>
              <a:t/>
            </a:r>
            <a:br>
              <a:rPr lang="en-US" sz="1600" b="1" cap="all" spc="300" dirty="0" smtClean="0"/>
            </a:br>
            <a:r>
              <a:rPr lang="en-US" sz="1600" b="1" cap="all" spc="300" dirty="0" smtClean="0"/>
              <a:t>Win Utilization report </a:t>
            </a:r>
            <a:br>
              <a:rPr lang="en-US" sz="1600" b="1" cap="all" spc="300" dirty="0" smtClean="0"/>
            </a:br>
            <a:r>
              <a:rPr lang="en-US" sz="1600" b="1" cap="all" spc="300" dirty="0" smtClean="0"/>
              <a:t>7/1/2011 to 6/30/2012</a:t>
            </a:r>
            <a:endParaRPr lang="en-US" sz="1600" b="1" cap="all" spc="300" dirty="0"/>
          </a:p>
        </p:txBody>
      </p:sp>
      <p:pic>
        <p:nvPicPr>
          <p:cNvPr id="5" name="Picture 2" descr="UAlogowhiteblue"/>
          <p:cNvPicPr>
            <a:picLocks noChangeAspect="1" noChangeArrowheads="1"/>
          </p:cNvPicPr>
          <p:nvPr/>
        </p:nvPicPr>
        <p:blipFill>
          <a:blip r:embed="rId3" cstate="print"/>
          <a:srcRect/>
          <a:stretch>
            <a:fillRect/>
          </a:stretch>
        </p:blipFill>
        <p:spPr bwMode="auto">
          <a:xfrm>
            <a:off x="8013291" y="3723968"/>
            <a:ext cx="1130709" cy="848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28600"/>
            <a:ext cx="8399329" cy="373063"/>
          </a:xfrm>
        </p:spPr>
        <p:txBody>
          <a:bodyPr/>
          <a:lstStyle/>
          <a:p>
            <a:r>
              <a:rPr lang="en-US" dirty="0" smtClean="0"/>
              <a:t>Wellness Breaks Results</a:t>
            </a:r>
            <a:endParaRPr lang="en-US" dirty="0"/>
          </a:p>
        </p:txBody>
      </p:sp>
      <p:sp>
        <p:nvSpPr>
          <p:cNvPr id="5" name="Rectangle 5"/>
          <p:cNvSpPr txBox="1">
            <a:spLocks noChangeArrowheads="1"/>
          </p:cNvSpPr>
          <p:nvPr/>
        </p:nvSpPr>
        <p:spPr>
          <a:xfrm>
            <a:off x="236252" y="1043275"/>
            <a:ext cx="8590248" cy="419766"/>
          </a:xfrm>
          <a:prstGeom prst="rect">
            <a:avLst/>
          </a:prstGeom>
        </p:spPr>
        <p:txBody>
          <a:bodyPr/>
          <a:lstStyle/>
          <a:p>
            <a:pPr marL="342900" lvl="1" indent="-342900" algn="l">
              <a:spcBef>
                <a:spcPts val="600"/>
              </a:spcBef>
              <a:spcAft>
                <a:spcPts val="600"/>
              </a:spcAft>
              <a:buClr>
                <a:srgbClr val="003478"/>
              </a:buClr>
              <a:buSzPct val="110000"/>
              <a:buFont typeface="Wingdings" pitchFamily="2" charset="2"/>
              <a:buChar char="v"/>
              <a:defRPr/>
            </a:pPr>
            <a:r>
              <a:rPr lang="en-US" b="0" dirty="0" smtClean="0"/>
              <a:t>Blood Pressure Abnormal Numbers – 308 tests</a:t>
            </a:r>
          </a:p>
          <a:p>
            <a:pPr marL="800100" lvl="2" indent="-342900" algn="l">
              <a:spcBef>
                <a:spcPts val="600"/>
              </a:spcBef>
              <a:spcAft>
                <a:spcPts val="600"/>
              </a:spcAft>
              <a:buClr>
                <a:srgbClr val="003478"/>
              </a:buClr>
              <a:buSzPct val="110000"/>
              <a:buFont typeface="Tahoma" pitchFamily="34" charset="0"/>
              <a:buChar char="−"/>
              <a:defRPr/>
            </a:pPr>
            <a:r>
              <a:rPr lang="en-US" sz="1600" b="0" dirty="0" smtClean="0"/>
              <a:t>51 tests (17%) had blood pressure over 140/90</a:t>
            </a:r>
          </a:p>
          <a:p>
            <a:pPr marL="342900" lvl="1" indent="-342900" algn="l">
              <a:spcBef>
                <a:spcPts val="600"/>
              </a:spcBef>
              <a:spcAft>
                <a:spcPts val="600"/>
              </a:spcAft>
              <a:buClr>
                <a:srgbClr val="003478"/>
              </a:buClr>
              <a:buSzPct val="110000"/>
              <a:buFont typeface="Wingdings" pitchFamily="2" charset="2"/>
              <a:buChar char="v"/>
              <a:defRPr/>
            </a:pPr>
            <a:r>
              <a:rPr lang="en-US" b="0" dirty="0" smtClean="0"/>
              <a:t>Body Composition Abnormal Numbers- </a:t>
            </a:r>
            <a:r>
              <a:rPr lang="en-US" b="0" smtClean="0"/>
              <a:t>266 actual tests </a:t>
            </a:r>
            <a:r>
              <a:rPr lang="en-US" b="0" dirty="0" smtClean="0"/>
              <a:t>(those </a:t>
            </a:r>
            <a:r>
              <a:rPr lang="en-US" b="0" dirty="0"/>
              <a:t>who reported their age and gender = </a:t>
            </a:r>
            <a:r>
              <a:rPr lang="en-US" b="0" dirty="0" smtClean="0"/>
              <a:t>190) </a:t>
            </a:r>
          </a:p>
          <a:p>
            <a:pPr marL="800100" lvl="2" indent="-342900" algn="l">
              <a:spcBef>
                <a:spcPts val="600"/>
              </a:spcBef>
              <a:spcAft>
                <a:spcPts val="600"/>
              </a:spcAft>
              <a:buClr>
                <a:srgbClr val="003478"/>
              </a:buClr>
              <a:buSzPct val="110000"/>
              <a:buFont typeface="Tahoma" pitchFamily="34" charset="0"/>
              <a:buChar char="−"/>
              <a:defRPr/>
            </a:pPr>
            <a:r>
              <a:rPr lang="en-US" sz="1600" b="0" dirty="0" smtClean="0"/>
              <a:t>101 tests or 53% had abnormal numbers</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Abnormal for Men - Over 21% body fat in men ages 20-59</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Abnormal for Women - Over 34% body fat in women ages 20-59</a:t>
            </a:r>
          </a:p>
          <a:p>
            <a:pPr marL="800100" lvl="2" indent="-342900">
              <a:spcBef>
                <a:spcPts val="600"/>
              </a:spcBef>
              <a:spcAft>
                <a:spcPts val="600"/>
              </a:spcAft>
              <a:buClr>
                <a:srgbClr val="003478"/>
              </a:buClr>
              <a:buSzPct val="110000"/>
              <a:defRPr/>
            </a:pPr>
            <a:endParaRPr lang="en-US" sz="1600" dirty="0" smtClean="0">
              <a:latin typeface="+mn-lt"/>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5124" y="5058697"/>
            <a:ext cx="4572000" cy="888858"/>
          </a:xfrm>
        </p:spPr>
        <p:txBody>
          <a:bodyPr/>
          <a:lstStyle/>
          <a:p>
            <a:r>
              <a:rPr lang="en-US" dirty="0" smtClean="0"/>
              <a:t>WIN-WIN Program</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28600"/>
            <a:ext cx="8399329" cy="373063"/>
          </a:xfrm>
        </p:spPr>
        <p:txBody>
          <a:bodyPr/>
          <a:lstStyle/>
          <a:p>
            <a:r>
              <a:rPr lang="en-US" dirty="0" smtClean="0"/>
              <a:t>WIN-WIN Weight Loss Program </a:t>
            </a:r>
            <a:endParaRPr lang="en-US" dirty="0"/>
          </a:p>
        </p:txBody>
      </p:sp>
      <p:sp>
        <p:nvSpPr>
          <p:cNvPr id="5" name="Rectangle 5"/>
          <p:cNvSpPr txBox="1">
            <a:spLocks noChangeArrowheads="1"/>
          </p:cNvSpPr>
          <p:nvPr/>
        </p:nvSpPr>
        <p:spPr>
          <a:xfrm>
            <a:off x="236252" y="1043275"/>
            <a:ext cx="8590248" cy="2784142"/>
          </a:xfrm>
          <a:prstGeom prst="rect">
            <a:avLst/>
          </a:prstGeom>
        </p:spPr>
        <p:txBody>
          <a:bodyPr/>
          <a:lstStyle/>
          <a:p>
            <a:pPr marL="342900" lvl="1" indent="-342900" algn="l">
              <a:spcBef>
                <a:spcPts val="600"/>
              </a:spcBef>
              <a:spcAft>
                <a:spcPts val="600"/>
              </a:spcAft>
              <a:buClr>
                <a:srgbClr val="003478"/>
              </a:buClr>
              <a:buSzPct val="110000"/>
              <a:buFont typeface="Wingdings" pitchFamily="2" charset="2"/>
              <a:buChar char="v"/>
              <a:defRPr/>
            </a:pPr>
            <a:r>
              <a:rPr lang="en-US" b="0" dirty="0" smtClean="0"/>
              <a:t>16 week onsite weight loss program offered at Anchorage, Fairbanks and Juneau campuses.  Incentives for participation and attendance in the program.</a:t>
            </a:r>
          </a:p>
          <a:p>
            <a:pPr marL="342900" lvl="1" indent="-342900" algn="l">
              <a:spcBef>
                <a:spcPts val="600"/>
              </a:spcBef>
              <a:spcAft>
                <a:spcPts val="600"/>
              </a:spcAft>
              <a:buClr>
                <a:srgbClr val="003478"/>
              </a:buClr>
              <a:buSzPct val="110000"/>
              <a:buFont typeface="Wingdings" pitchFamily="2" charset="2"/>
              <a:buChar char="v"/>
              <a:defRPr/>
            </a:pPr>
            <a:r>
              <a:rPr lang="en-US" b="0" dirty="0" smtClean="0"/>
              <a:t>56 body composition percentage points lost</a:t>
            </a:r>
          </a:p>
          <a:p>
            <a:pPr marL="342900" lvl="1" indent="-342900" algn="l">
              <a:spcBef>
                <a:spcPts val="600"/>
              </a:spcBef>
              <a:spcAft>
                <a:spcPts val="600"/>
              </a:spcAft>
              <a:buClr>
                <a:srgbClr val="003478"/>
              </a:buClr>
              <a:buSzPct val="110000"/>
              <a:buFont typeface="Wingdings" pitchFamily="2" charset="2"/>
              <a:buChar char="v"/>
              <a:defRPr/>
            </a:pPr>
            <a:r>
              <a:rPr lang="en-US" b="0" dirty="0" smtClean="0"/>
              <a:t>441 pounds lost and 105 inches lost</a:t>
            </a:r>
          </a:p>
          <a:p>
            <a:pPr marL="800100" lvl="2" indent="-342900" algn="l">
              <a:spcBef>
                <a:spcPts val="600"/>
              </a:spcBef>
              <a:spcAft>
                <a:spcPts val="600"/>
              </a:spcAft>
              <a:buClr>
                <a:srgbClr val="003478"/>
              </a:buClr>
              <a:buSzPct val="110000"/>
              <a:buFont typeface="Symbol" pitchFamily="18" charset="2"/>
              <a:buChar char="-"/>
              <a:defRPr/>
            </a:pPr>
            <a:r>
              <a:rPr lang="en-US" sz="1600" b="0" dirty="0" smtClean="0"/>
              <a:t>Each 2-inch increase in waist circumference was associated with close to a 17% increase in mortality in men and a 13% increase in women*</a:t>
            </a:r>
          </a:p>
          <a:p>
            <a:pPr marL="800100" lvl="2" indent="-342900" algn="l">
              <a:spcBef>
                <a:spcPts val="600"/>
              </a:spcBef>
              <a:spcAft>
                <a:spcPts val="600"/>
              </a:spcAft>
              <a:buClr>
                <a:srgbClr val="003478"/>
              </a:buClr>
              <a:buSzPct val="110000"/>
              <a:buFont typeface="Symbol" pitchFamily="18" charset="2"/>
              <a:buChar char="-"/>
              <a:defRPr/>
            </a:pPr>
            <a:r>
              <a:rPr lang="en-US" sz="1600" b="0" dirty="0" smtClean="0"/>
              <a:t>Men and women with the largest waists (more than 40 inches for men and 35 inches for women) had roughly double the risk of premature death as men and women with the smallest waists (less than 34 inches for men and 28 for women)*</a:t>
            </a:r>
          </a:p>
          <a:p>
            <a:pPr marL="800100" lvl="2" indent="-342900">
              <a:spcBef>
                <a:spcPts val="600"/>
              </a:spcBef>
              <a:spcAft>
                <a:spcPts val="600"/>
              </a:spcAft>
              <a:buClr>
                <a:srgbClr val="003478"/>
              </a:buClr>
              <a:buSzPct val="110000"/>
              <a:buFont typeface="Wingdings" pitchFamily="2" charset="2"/>
              <a:buChar char="v"/>
              <a:defRPr/>
            </a:pPr>
            <a:endParaRPr lang="en-US" dirty="0" smtClean="0"/>
          </a:p>
          <a:p>
            <a:pPr marL="800100" lvl="2" indent="-342900">
              <a:spcBef>
                <a:spcPts val="600"/>
              </a:spcBef>
              <a:spcAft>
                <a:spcPts val="600"/>
              </a:spcAft>
              <a:buClr>
                <a:srgbClr val="003478"/>
              </a:buClr>
              <a:buSzPct val="110000"/>
              <a:buFont typeface="Wingdings" pitchFamily="2" charset="2"/>
              <a:buChar char="v"/>
              <a:defRPr/>
            </a:pPr>
            <a:endParaRPr lang="en-US" dirty="0" smtClean="0"/>
          </a:p>
          <a:p>
            <a:pPr marL="342900" lvl="1" indent="-342900">
              <a:spcBef>
                <a:spcPts val="600"/>
              </a:spcBef>
              <a:spcAft>
                <a:spcPts val="600"/>
              </a:spcAft>
              <a:buClr>
                <a:srgbClr val="003478"/>
              </a:buClr>
              <a:buSzPct val="110000"/>
              <a:defRPr/>
            </a:pPr>
            <a:endParaRPr lang="en-US" sz="1600" dirty="0" smtClean="0">
              <a:latin typeface="+mn-lt"/>
            </a:endParaRPr>
          </a:p>
        </p:txBody>
      </p:sp>
      <p:graphicFrame>
        <p:nvGraphicFramePr>
          <p:cNvPr id="6" name="Table 5"/>
          <p:cNvGraphicFramePr>
            <a:graphicFrameLocks noGrp="1"/>
          </p:cNvGraphicFramePr>
          <p:nvPr>
            <p:extLst>
              <p:ext uri="{D42A27DB-BD31-4B8C-83A1-F6EECF244321}">
                <p14:modId xmlns="" xmlns:p14="http://schemas.microsoft.com/office/powerpoint/2010/main" val="3322924565"/>
              </p:ext>
            </p:extLst>
          </p:nvPr>
        </p:nvGraphicFramePr>
        <p:xfrm>
          <a:off x="368490" y="4118265"/>
          <a:ext cx="8557145" cy="1968636"/>
        </p:xfrm>
        <a:graphic>
          <a:graphicData uri="http://schemas.openxmlformats.org/drawingml/2006/table">
            <a:tbl>
              <a:tblPr firstRow="1" bandRow="1">
                <a:tableStyleId>{5C22544A-7EE6-4342-B048-85BDC9FD1C3A}</a:tableStyleId>
              </a:tblPr>
              <a:tblGrid>
                <a:gridCol w="1072674"/>
                <a:gridCol w="1343311"/>
                <a:gridCol w="1268910"/>
                <a:gridCol w="1003396"/>
                <a:gridCol w="1354710"/>
                <a:gridCol w="1220459"/>
                <a:gridCol w="1293685"/>
              </a:tblGrid>
              <a:tr h="867787">
                <a:tc>
                  <a:txBody>
                    <a:bodyPr/>
                    <a:lstStyle/>
                    <a:p>
                      <a:pPr algn="ctr"/>
                      <a:r>
                        <a:rPr lang="en-US" sz="1400" dirty="0" smtClean="0"/>
                        <a:t>Location</a:t>
                      </a:r>
                      <a:endParaRPr lang="en-US" sz="1400" dirty="0"/>
                    </a:p>
                  </a:txBody>
                  <a:tcPr anchor="ctr"/>
                </a:tc>
                <a:tc>
                  <a:txBody>
                    <a:bodyPr/>
                    <a:lstStyle/>
                    <a:p>
                      <a:pPr algn="ctr"/>
                      <a:r>
                        <a:rPr lang="en-US" sz="1400" dirty="0" smtClean="0"/>
                        <a:t>Number of Participants</a:t>
                      </a:r>
                      <a:endParaRPr lang="en-US" sz="1400" dirty="0"/>
                    </a:p>
                  </a:txBody>
                  <a:tcPr anchor="ctr"/>
                </a:tc>
                <a:tc>
                  <a:txBody>
                    <a:bodyPr/>
                    <a:lstStyle/>
                    <a:p>
                      <a:pPr algn="ctr"/>
                      <a:r>
                        <a:rPr lang="en-US" sz="1400" dirty="0" smtClean="0"/>
                        <a:t>Avg.</a:t>
                      </a:r>
                      <a:r>
                        <a:rPr lang="en-US" sz="1400" baseline="0" dirty="0" smtClean="0"/>
                        <a:t> Attendance</a:t>
                      </a:r>
                      <a:endParaRPr lang="en-US" sz="1400" dirty="0"/>
                    </a:p>
                  </a:txBody>
                  <a:tcPr anchor="ctr"/>
                </a:tc>
                <a:tc>
                  <a:txBody>
                    <a:bodyPr/>
                    <a:lstStyle/>
                    <a:p>
                      <a:pPr algn="ctr"/>
                      <a:r>
                        <a:rPr lang="en-US" sz="1400" dirty="0" smtClean="0"/>
                        <a:t># of Lbs. Lost</a:t>
                      </a:r>
                      <a:endParaRPr lang="en-US" sz="1400" dirty="0"/>
                    </a:p>
                  </a:txBody>
                  <a:tcPr anchor="ctr"/>
                </a:tc>
                <a:tc>
                  <a:txBody>
                    <a:bodyPr/>
                    <a:lstStyle/>
                    <a:p>
                      <a:pPr algn="ctr"/>
                      <a:r>
                        <a:rPr lang="en-US" sz="1400" dirty="0" smtClean="0">
                          <a:solidFill>
                            <a:schemeClr val="bg1"/>
                          </a:solidFill>
                        </a:rPr>
                        <a:t>Avg. Lbs.</a:t>
                      </a:r>
                      <a:r>
                        <a:rPr lang="en-US" sz="1400" baseline="0" dirty="0" smtClean="0">
                          <a:solidFill>
                            <a:schemeClr val="bg1"/>
                          </a:solidFill>
                        </a:rPr>
                        <a:t> Lost per Participant</a:t>
                      </a:r>
                      <a:endParaRPr lang="en-US" sz="1400" dirty="0">
                        <a:solidFill>
                          <a:schemeClr val="bg1"/>
                        </a:solidFill>
                      </a:endParaRPr>
                    </a:p>
                  </a:txBody>
                  <a:tcPr anchor="ctr"/>
                </a:tc>
                <a:tc>
                  <a:txBody>
                    <a:bodyPr/>
                    <a:lstStyle/>
                    <a:p>
                      <a:pPr algn="ctr"/>
                      <a:r>
                        <a:rPr lang="en-US" sz="1400" dirty="0" smtClean="0"/>
                        <a:t>Total Inches Lost</a:t>
                      </a:r>
                      <a:endParaRPr lang="en-US" sz="1400" dirty="0"/>
                    </a:p>
                  </a:txBody>
                  <a:tcPr anchor="ctr"/>
                </a:tc>
                <a:tc>
                  <a:txBody>
                    <a:bodyPr/>
                    <a:lstStyle/>
                    <a:p>
                      <a:pPr algn="ctr"/>
                      <a:r>
                        <a:rPr lang="en-US" sz="1400" dirty="0" smtClean="0">
                          <a:solidFill>
                            <a:schemeClr val="bg1"/>
                          </a:solidFill>
                        </a:rPr>
                        <a:t>Avg. </a:t>
                      </a:r>
                      <a:r>
                        <a:rPr lang="en-US" sz="1400" baseline="0" dirty="0" smtClean="0">
                          <a:solidFill>
                            <a:schemeClr val="bg1"/>
                          </a:solidFill>
                        </a:rPr>
                        <a:t> Inches Lost per Participant</a:t>
                      </a:r>
                      <a:endParaRPr lang="en-US" sz="1400" dirty="0">
                        <a:solidFill>
                          <a:schemeClr val="bg1"/>
                        </a:solidFill>
                      </a:endParaRPr>
                    </a:p>
                  </a:txBody>
                  <a:tcPr anchor="ctr"/>
                </a:tc>
              </a:tr>
              <a:tr h="475883">
                <a:tc>
                  <a:txBody>
                    <a:bodyPr/>
                    <a:lstStyle/>
                    <a:p>
                      <a:r>
                        <a:rPr lang="en-US" sz="1400" dirty="0" smtClean="0"/>
                        <a:t>Anchorage</a:t>
                      </a:r>
                      <a:endParaRPr lang="en-US" sz="1400" dirty="0"/>
                    </a:p>
                  </a:txBody>
                  <a:tcPr/>
                </a:tc>
                <a:tc>
                  <a:txBody>
                    <a:bodyPr/>
                    <a:lstStyle/>
                    <a:p>
                      <a:pPr algn="ctr"/>
                      <a:r>
                        <a:rPr lang="en-US" sz="1400" dirty="0" smtClean="0"/>
                        <a:t>22</a:t>
                      </a:r>
                      <a:endParaRPr lang="en-US" sz="1400" dirty="0"/>
                    </a:p>
                  </a:txBody>
                  <a:tcPr/>
                </a:tc>
                <a:tc>
                  <a:txBody>
                    <a:bodyPr/>
                    <a:lstStyle/>
                    <a:p>
                      <a:pPr algn="ctr"/>
                      <a:r>
                        <a:rPr lang="en-US" sz="1400" dirty="0" smtClean="0"/>
                        <a:t>17</a:t>
                      </a:r>
                      <a:endParaRPr lang="en-US" sz="1400" dirty="0"/>
                    </a:p>
                  </a:txBody>
                  <a:tcPr/>
                </a:tc>
                <a:tc>
                  <a:txBody>
                    <a:bodyPr/>
                    <a:lstStyle/>
                    <a:p>
                      <a:pPr algn="ctr"/>
                      <a:r>
                        <a:rPr lang="en-US" sz="1400" dirty="0" smtClean="0"/>
                        <a:t>105</a:t>
                      </a:r>
                      <a:endParaRPr lang="en-US" sz="1400" dirty="0"/>
                    </a:p>
                  </a:txBody>
                  <a:tcPr/>
                </a:tc>
                <a:tc>
                  <a:txBody>
                    <a:bodyPr/>
                    <a:lstStyle/>
                    <a:p>
                      <a:pPr algn="ctr"/>
                      <a:r>
                        <a:rPr lang="en-US" sz="1400" dirty="0" smtClean="0">
                          <a:solidFill>
                            <a:schemeClr val="tx1"/>
                          </a:solidFill>
                        </a:rPr>
                        <a:t>5</a:t>
                      </a:r>
                      <a:endParaRPr lang="en-US" sz="1400" dirty="0">
                        <a:solidFill>
                          <a:schemeClr val="tx1"/>
                        </a:solidFill>
                      </a:endParaRPr>
                    </a:p>
                  </a:txBody>
                  <a:tcPr/>
                </a:tc>
                <a:tc>
                  <a:txBody>
                    <a:bodyPr/>
                    <a:lstStyle/>
                    <a:p>
                      <a:pPr algn="ctr"/>
                      <a:r>
                        <a:rPr lang="en-US" sz="1400" dirty="0" smtClean="0">
                          <a:solidFill>
                            <a:schemeClr val="tx1"/>
                          </a:solidFill>
                        </a:rPr>
                        <a:t>29</a:t>
                      </a:r>
                      <a:endParaRPr lang="en-US" sz="1400" dirty="0">
                        <a:solidFill>
                          <a:schemeClr val="tx1"/>
                        </a:solidFill>
                      </a:endParaRPr>
                    </a:p>
                  </a:txBody>
                  <a:tcPr/>
                </a:tc>
                <a:tc>
                  <a:txBody>
                    <a:bodyPr/>
                    <a:lstStyle/>
                    <a:p>
                      <a:pPr algn="ctr"/>
                      <a:r>
                        <a:rPr lang="en-US" sz="1400" dirty="0" smtClean="0">
                          <a:solidFill>
                            <a:schemeClr val="tx1"/>
                          </a:solidFill>
                        </a:rPr>
                        <a:t>1</a:t>
                      </a:r>
                      <a:endParaRPr lang="en-US" sz="1400" dirty="0">
                        <a:solidFill>
                          <a:schemeClr val="tx1"/>
                        </a:solidFill>
                      </a:endParaRPr>
                    </a:p>
                  </a:txBody>
                  <a:tcPr/>
                </a:tc>
              </a:tr>
              <a:tr h="312483">
                <a:tc>
                  <a:txBody>
                    <a:bodyPr/>
                    <a:lstStyle/>
                    <a:p>
                      <a:r>
                        <a:rPr lang="en-US" sz="1400" dirty="0" smtClean="0"/>
                        <a:t>Fairbanks</a:t>
                      </a:r>
                      <a:endParaRPr lang="en-US" sz="1400" dirty="0"/>
                    </a:p>
                  </a:txBody>
                  <a:tcPr/>
                </a:tc>
                <a:tc>
                  <a:txBody>
                    <a:bodyPr/>
                    <a:lstStyle/>
                    <a:p>
                      <a:pPr algn="ctr"/>
                      <a:r>
                        <a:rPr lang="en-US" sz="1400" dirty="0" smtClean="0"/>
                        <a:t>37</a:t>
                      </a:r>
                      <a:endParaRPr lang="en-US" sz="1400" dirty="0"/>
                    </a:p>
                  </a:txBody>
                  <a:tcPr/>
                </a:tc>
                <a:tc>
                  <a:txBody>
                    <a:bodyPr/>
                    <a:lstStyle/>
                    <a:p>
                      <a:pPr algn="ctr"/>
                      <a:r>
                        <a:rPr lang="en-US" sz="1400" dirty="0" smtClean="0"/>
                        <a:t>28</a:t>
                      </a:r>
                      <a:endParaRPr lang="en-US" sz="1400" dirty="0"/>
                    </a:p>
                  </a:txBody>
                  <a:tcPr/>
                </a:tc>
                <a:tc>
                  <a:txBody>
                    <a:bodyPr/>
                    <a:lstStyle/>
                    <a:p>
                      <a:pPr algn="ctr"/>
                      <a:r>
                        <a:rPr lang="en-US" sz="1400" dirty="0" smtClean="0"/>
                        <a:t>288</a:t>
                      </a:r>
                      <a:endParaRPr lang="en-US" sz="1400" dirty="0"/>
                    </a:p>
                  </a:txBody>
                  <a:tcPr/>
                </a:tc>
                <a:tc>
                  <a:txBody>
                    <a:bodyPr/>
                    <a:lstStyle/>
                    <a:p>
                      <a:pPr algn="ctr"/>
                      <a:r>
                        <a:rPr lang="en-US" sz="1400" dirty="0" smtClean="0">
                          <a:solidFill>
                            <a:schemeClr val="tx1"/>
                          </a:solidFill>
                        </a:rPr>
                        <a:t>8</a:t>
                      </a:r>
                      <a:endParaRPr lang="en-US" sz="1400" dirty="0">
                        <a:solidFill>
                          <a:schemeClr val="tx1"/>
                        </a:solidFill>
                      </a:endParaRPr>
                    </a:p>
                  </a:txBody>
                  <a:tcPr/>
                </a:tc>
                <a:tc>
                  <a:txBody>
                    <a:bodyPr/>
                    <a:lstStyle/>
                    <a:p>
                      <a:pPr algn="ctr"/>
                      <a:r>
                        <a:rPr lang="en-US" sz="1400" dirty="0" smtClean="0">
                          <a:solidFill>
                            <a:schemeClr val="tx1"/>
                          </a:solidFill>
                        </a:rPr>
                        <a:t>76</a:t>
                      </a:r>
                      <a:endParaRPr lang="en-US" sz="1400" dirty="0">
                        <a:solidFill>
                          <a:schemeClr val="tx1"/>
                        </a:solidFill>
                      </a:endParaRPr>
                    </a:p>
                  </a:txBody>
                  <a:tcPr/>
                </a:tc>
                <a:tc>
                  <a:txBody>
                    <a:bodyPr/>
                    <a:lstStyle/>
                    <a:p>
                      <a:pPr algn="ctr"/>
                      <a:r>
                        <a:rPr lang="en-US" sz="1400" dirty="0" smtClean="0">
                          <a:solidFill>
                            <a:schemeClr val="tx1"/>
                          </a:solidFill>
                        </a:rPr>
                        <a:t>2</a:t>
                      </a:r>
                      <a:endParaRPr lang="en-US" sz="1400" dirty="0">
                        <a:solidFill>
                          <a:schemeClr val="tx1"/>
                        </a:solidFill>
                      </a:endParaRPr>
                    </a:p>
                  </a:txBody>
                  <a:tcPr/>
                </a:tc>
              </a:tr>
              <a:tr h="312483">
                <a:tc>
                  <a:txBody>
                    <a:bodyPr/>
                    <a:lstStyle/>
                    <a:p>
                      <a:r>
                        <a:rPr lang="en-US" sz="1400" dirty="0" smtClean="0"/>
                        <a:t>Juneau</a:t>
                      </a:r>
                      <a:endParaRPr lang="en-US" sz="1400" dirty="0"/>
                    </a:p>
                  </a:txBody>
                  <a:tcPr/>
                </a:tc>
                <a:tc>
                  <a:txBody>
                    <a:bodyPr/>
                    <a:lstStyle/>
                    <a:p>
                      <a:pPr algn="ctr"/>
                      <a:r>
                        <a:rPr lang="en-US" sz="1400" dirty="0" smtClean="0"/>
                        <a:t>8</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48</a:t>
                      </a:r>
                      <a:endParaRPr lang="en-US" sz="1400" dirty="0"/>
                    </a:p>
                  </a:txBody>
                  <a:tcPr/>
                </a:tc>
                <a:tc>
                  <a:txBody>
                    <a:bodyPr/>
                    <a:lstStyle/>
                    <a:p>
                      <a:pPr algn="ctr"/>
                      <a:r>
                        <a:rPr lang="en-US" sz="1400" dirty="0" smtClean="0">
                          <a:solidFill>
                            <a:schemeClr val="tx1"/>
                          </a:solidFill>
                        </a:rPr>
                        <a:t>6</a:t>
                      </a:r>
                      <a:endParaRPr lang="en-US" sz="1400" dirty="0">
                        <a:solidFill>
                          <a:schemeClr val="tx1"/>
                        </a:solidFill>
                      </a:endParaRPr>
                    </a:p>
                  </a:txBody>
                  <a:tcPr/>
                </a:tc>
                <a:tc>
                  <a:txBody>
                    <a:bodyPr/>
                    <a:lstStyle/>
                    <a:p>
                      <a:pPr algn="ctr"/>
                      <a:r>
                        <a:rPr lang="en-US" sz="1400" dirty="0" smtClean="0">
                          <a:solidFill>
                            <a:schemeClr val="tx1"/>
                          </a:solidFill>
                        </a:rPr>
                        <a:t>NA</a:t>
                      </a:r>
                      <a:endParaRPr lang="en-US" sz="1400" dirty="0">
                        <a:solidFill>
                          <a:schemeClr val="tx1"/>
                        </a:solidFill>
                      </a:endParaRPr>
                    </a:p>
                  </a:txBody>
                  <a:tcPr/>
                </a:tc>
                <a:tc>
                  <a:txBody>
                    <a:bodyPr/>
                    <a:lstStyle/>
                    <a:p>
                      <a:pPr algn="ctr"/>
                      <a:r>
                        <a:rPr lang="en-US" sz="1400" dirty="0" smtClean="0">
                          <a:solidFill>
                            <a:schemeClr val="tx1"/>
                          </a:solidFill>
                        </a:rPr>
                        <a:t>NA</a:t>
                      </a:r>
                      <a:endParaRPr lang="en-US" sz="1400" dirty="0">
                        <a:solidFill>
                          <a:schemeClr val="tx1"/>
                        </a:solidFill>
                      </a:endParaRPr>
                    </a:p>
                  </a:txBody>
                  <a:tcPr/>
                </a:tc>
              </a:tr>
            </a:tbl>
          </a:graphicData>
        </a:graphic>
      </p:graphicFrame>
      <p:sp>
        <p:nvSpPr>
          <p:cNvPr id="7" name="Rectangle 6"/>
          <p:cNvSpPr/>
          <p:nvPr/>
        </p:nvSpPr>
        <p:spPr>
          <a:xfrm>
            <a:off x="195943" y="6215697"/>
            <a:ext cx="8020594" cy="246221"/>
          </a:xfrm>
          <a:prstGeom prst="rect">
            <a:avLst/>
          </a:prstGeom>
        </p:spPr>
        <p:txBody>
          <a:bodyPr wrap="square">
            <a:spAutoFit/>
          </a:bodyPr>
          <a:lstStyle/>
          <a:p>
            <a:pPr algn="l"/>
            <a:r>
              <a:rPr lang="en-US" sz="1000" dirty="0" smtClean="0"/>
              <a:t>*http://www.webmd.com/diet/news/20081112/belly-fat-doubles-death-risk</a:t>
            </a:r>
            <a:endParaRPr lang="en-US" sz="10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69873" y="4970206"/>
            <a:ext cx="4572000" cy="888858"/>
          </a:xfrm>
        </p:spPr>
        <p:txBody>
          <a:bodyPr/>
          <a:lstStyle/>
          <a:p>
            <a:r>
              <a:rPr lang="en-US" dirty="0" smtClean="0"/>
              <a:t>Get The Point (GTP)</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28600"/>
            <a:ext cx="8399329" cy="373063"/>
          </a:xfrm>
        </p:spPr>
        <p:txBody>
          <a:bodyPr/>
          <a:lstStyle/>
          <a:p>
            <a:r>
              <a:rPr lang="en-US" dirty="0" smtClean="0"/>
              <a:t>Get the Point (GTP)</a:t>
            </a:r>
            <a:endParaRPr lang="en-US" dirty="0"/>
          </a:p>
        </p:txBody>
      </p:sp>
      <p:sp>
        <p:nvSpPr>
          <p:cNvPr id="5" name="Rectangle 5"/>
          <p:cNvSpPr txBox="1">
            <a:spLocks noChangeArrowheads="1"/>
          </p:cNvSpPr>
          <p:nvPr/>
        </p:nvSpPr>
        <p:spPr>
          <a:xfrm>
            <a:off x="236252" y="1043275"/>
            <a:ext cx="8590248" cy="2300816"/>
          </a:xfrm>
          <a:prstGeom prst="rect">
            <a:avLst/>
          </a:prstGeom>
        </p:spPr>
        <p:txBody>
          <a:bodyPr/>
          <a:lstStyle/>
          <a:p>
            <a:pPr marL="342900" lvl="1" indent="-342900" algn="l">
              <a:spcBef>
                <a:spcPts val="600"/>
              </a:spcBef>
              <a:spcAft>
                <a:spcPts val="600"/>
              </a:spcAft>
              <a:buClr>
                <a:srgbClr val="003478"/>
              </a:buClr>
              <a:buSzPct val="110000"/>
              <a:buFont typeface="Wingdings" pitchFamily="2" charset="2"/>
              <a:buChar char="v"/>
              <a:defRPr/>
            </a:pPr>
            <a:r>
              <a:rPr lang="en-US" b="0" dirty="0" smtClean="0"/>
              <a:t>Activity based point system with incentives</a:t>
            </a:r>
          </a:p>
          <a:p>
            <a:pPr marL="342900" lvl="1" indent="-342900" algn="l">
              <a:spcBef>
                <a:spcPts val="600"/>
              </a:spcBef>
              <a:spcAft>
                <a:spcPts val="600"/>
              </a:spcAft>
              <a:buClr>
                <a:srgbClr val="003478"/>
              </a:buClr>
              <a:buSzPct val="110000"/>
              <a:buFont typeface="Wingdings" pitchFamily="2" charset="2"/>
              <a:buChar char="v"/>
              <a:defRPr/>
            </a:pPr>
            <a:r>
              <a:rPr lang="en-US" b="0" dirty="0" smtClean="0"/>
              <a:t>Number of prizes claimed increased 28% from 2009 to 2010, decreased 9% from 2010 to 2011, and decreased 17% from 2011 to 2012</a:t>
            </a:r>
          </a:p>
          <a:p>
            <a:pPr marL="342900" lvl="1" indent="-342900" algn="l">
              <a:spcBef>
                <a:spcPts val="600"/>
              </a:spcBef>
              <a:spcAft>
                <a:spcPts val="600"/>
              </a:spcAft>
              <a:buClr>
                <a:srgbClr val="003478"/>
              </a:buClr>
              <a:buSzPct val="110000"/>
              <a:buFont typeface="Wingdings" pitchFamily="2" charset="2"/>
              <a:buChar char="v"/>
              <a:defRPr/>
            </a:pPr>
            <a:r>
              <a:rPr lang="en-US" b="0" dirty="0" smtClean="0"/>
              <a:t>2011 Prize, Packaging, and Postage Costs = $158,959</a:t>
            </a:r>
          </a:p>
          <a:p>
            <a:pPr marL="342900" lvl="1" indent="-342900">
              <a:spcBef>
                <a:spcPts val="600"/>
              </a:spcBef>
              <a:spcAft>
                <a:spcPts val="600"/>
              </a:spcAft>
              <a:buClr>
                <a:srgbClr val="003478"/>
              </a:buClr>
              <a:buSzPct val="110000"/>
              <a:defRPr/>
            </a:pPr>
            <a:endParaRPr lang="en-US" sz="1600" dirty="0" smtClean="0">
              <a:solidFill>
                <a:srgbClr val="FF0000"/>
              </a:solidFill>
              <a:latin typeface="+mn-lt"/>
            </a:endParaRPr>
          </a:p>
        </p:txBody>
      </p:sp>
      <p:sp>
        <p:nvSpPr>
          <p:cNvPr id="6" name="TextBox 5"/>
          <p:cNvSpPr txBox="1"/>
          <p:nvPr/>
        </p:nvSpPr>
        <p:spPr>
          <a:xfrm>
            <a:off x="152762" y="5788819"/>
            <a:ext cx="8673738" cy="246221"/>
          </a:xfrm>
          <a:prstGeom prst="rect">
            <a:avLst/>
          </a:prstGeom>
          <a:noFill/>
        </p:spPr>
        <p:txBody>
          <a:bodyPr wrap="square" rtlCol="0">
            <a:spAutoFit/>
          </a:bodyPr>
          <a:lstStyle/>
          <a:p>
            <a:r>
              <a:rPr lang="en-US" sz="1000" dirty="0" smtClean="0"/>
              <a:t># of Eligible is the total number of benefit eligible employees and includes those that have opted-out of the benefit plan</a:t>
            </a:r>
            <a:endParaRPr lang="en-US" sz="1000" dirty="0"/>
          </a:p>
        </p:txBody>
      </p:sp>
      <p:pic>
        <p:nvPicPr>
          <p:cNvPr id="2052" name="Picture 4"/>
          <p:cNvPicPr>
            <a:picLocks noChangeAspect="1" noChangeArrowheads="1"/>
          </p:cNvPicPr>
          <p:nvPr/>
        </p:nvPicPr>
        <p:blipFill>
          <a:blip r:embed="rId2" cstate="print"/>
          <a:srcRect/>
          <a:stretch>
            <a:fillRect/>
          </a:stretch>
        </p:blipFill>
        <p:spPr bwMode="auto">
          <a:xfrm>
            <a:off x="380655" y="3075709"/>
            <a:ext cx="8445845" cy="2501848"/>
          </a:xfrm>
          <a:prstGeom prst="rect">
            <a:avLst/>
          </a:prstGeom>
          <a:noFill/>
          <a:ln w="9525">
            <a:noFill/>
            <a:miter lim="800000"/>
            <a:headEnd/>
            <a:tailEnd/>
          </a:ln>
          <a:effec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5627" y="5043948"/>
            <a:ext cx="4572000" cy="888858"/>
          </a:xfrm>
        </p:spPr>
        <p:txBody>
          <a:bodyPr/>
          <a:lstStyle/>
          <a:p>
            <a:r>
              <a:rPr lang="en-US" dirty="0" smtClean="0"/>
              <a:t>Individualized Health Planning (IHP)</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in IHP Sessions</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711303767"/>
              </p:ext>
            </p:extLst>
          </p:nvPr>
        </p:nvGraphicFramePr>
        <p:xfrm>
          <a:off x="236253" y="1187675"/>
          <a:ext cx="8590247" cy="3253697"/>
        </p:xfrm>
        <a:graphic>
          <a:graphicData uri="http://schemas.openxmlformats.org/drawingml/2006/table">
            <a:tbl>
              <a:tblPr firstRow="1" bandRow="1">
                <a:tableStyleId>{5C22544A-7EE6-4342-B048-85BDC9FD1C3A}</a:tableStyleId>
              </a:tblPr>
              <a:tblGrid>
                <a:gridCol w="1336666"/>
                <a:gridCol w="1479162"/>
                <a:gridCol w="1578913"/>
                <a:gridCol w="1371600"/>
                <a:gridCol w="1386348"/>
                <a:gridCol w="1437558"/>
              </a:tblGrid>
              <a:tr h="510497">
                <a:tc>
                  <a:txBody>
                    <a:bodyPr/>
                    <a:lstStyle/>
                    <a:p>
                      <a:pPr algn="ctr"/>
                      <a:r>
                        <a:rPr lang="en-US" sz="1200" dirty="0" smtClean="0">
                          <a:solidFill>
                            <a:schemeClr val="bg1"/>
                          </a:solidFill>
                        </a:rPr>
                        <a:t>Session</a:t>
                      </a:r>
                      <a:endParaRPr lang="en-US" sz="1200" dirty="0">
                        <a:solidFill>
                          <a:schemeClr val="bg1"/>
                        </a:solidFill>
                      </a:endParaRPr>
                    </a:p>
                  </a:txBody>
                  <a:tcPr/>
                </a:tc>
                <a:tc>
                  <a:txBody>
                    <a:bodyPr/>
                    <a:lstStyle/>
                    <a:p>
                      <a:pPr algn="ctr"/>
                      <a:r>
                        <a:rPr lang="en-US" sz="1200" dirty="0" smtClean="0">
                          <a:solidFill>
                            <a:schemeClr val="bg1"/>
                          </a:solidFill>
                        </a:rPr>
                        <a:t>Phase 1 </a:t>
                      </a:r>
                    </a:p>
                    <a:p>
                      <a:pPr algn="ctr"/>
                      <a:r>
                        <a:rPr lang="en-US" sz="1000" dirty="0" smtClean="0">
                          <a:solidFill>
                            <a:schemeClr val="bg1"/>
                          </a:solidFill>
                        </a:rPr>
                        <a:t>(Jan. 08</a:t>
                      </a:r>
                      <a:r>
                        <a:rPr lang="en-US" sz="1000" baseline="0" dirty="0" smtClean="0">
                          <a:solidFill>
                            <a:schemeClr val="bg1"/>
                          </a:solidFill>
                        </a:rPr>
                        <a:t> – Oct. 08)*</a:t>
                      </a:r>
                      <a:endParaRPr lang="en-US" sz="1000" dirty="0">
                        <a:solidFill>
                          <a:schemeClr val="bg1"/>
                        </a:solidFill>
                      </a:endParaRPr>
                    </a:p>
                  </a:txBody>
                  <a:tcPr/>
                </a:tc>
                <a:tc>
                  <a:txBody>
                    <a:bodyPr/>
                    <a:lstStyle/>
                    <a:p>
                      <a:pPr algn="ctr"/>
                      <a:r>
                        <a:rPr lang="en-US" sz="1200" dirty="0" smtClean="0">
                          <a:solidFill>
                            <a:schemeClr val="bg1"/>
                          </a:solidFill>
                        </a:rPr>
                        <a:t>Phase 2</a:t>
                      </a:r>
                    </a:p>
                    <a:p>
                      <a:pPr algn="ctr"/>
                      <a:r>
                        <a:rPr lang="en-US" sz="1000" dirty="0" smtClean="0">
                          <a:solidFill>
                            <a:schemeClr val="bg1"/>
                          </a:solidFill>
                        </a:rPr>
                        <a:t>(Oct. 08 – Jun.</a:t>
                      </a:r>
                      <a:r>
                        <a:rPr lang="en-US" sz="1000" baseline="0" dirty="0" smtClean="0">
                          <a:solidFill>
                            <a:schemeClr val="bg1"/>
                          </a:solidFill>
                        </a:rPr>
                        <a:t> 09)</a:t>
                      </a:r>
                      <a:endParaRPr lang="en-US" sz="1000" dirty="0">
                        <a:solidFill>
                          <a:schemeClr val="bg1"/>
                        </a:solidFill>
                      </a:endParaRPr>
                    </a:p>
                  </a:txBody>
                  <a:tcPr/>
                </a:tc>
                <a:tc>
                  <a:txBody>
                    <a:bodyPr/>
                    <a:lstStyle/>
                    <a:p>
                      <a:pPr algn="ctr"/>
                      <a:r>
                        <a:rPr lang="en-US" sz="1200" dirty="0" smtClean="0">
                          <a:solidFill>
                            <a:schemeClr val="bg1"/>
                          </a:solidFill>
                        </a:rPr>
                        <a:t>Phase 3</a:t>
                      </a:r>
                    </a:p>
                    <a:p>
                      <a:pPr algn="ctr"/>
                      <a:r>
                        <a:rPr lang="en-US" sz="1000" dirty="0" smtClean="0">
                          <a:solidFill>
                            <a:schemeClr val="bg1"/>
                          </a:solidFill>
                        </a:rPr>
                        <a:t>(Oct. 09 – Jun. 10)</a:t>
                      </a:r>
                      <a:endParaRPr lang="en-US" sz="1000" dirty="0">
                        <a:solidFill>
                          <a:schemeClr val="bg1"/>
                        </a:solidFill>
                      </a:endParaRPr>
                    </a:p>
                  </a:txBody>
                  <a:tcPr/>
                </a:tc>
                <a:tc>
                  <a:txBody>
                    <a:bodyPr/>
                    <a:lstStyle/>
                    <a:p>
                      <a:pPr algn="ctr"/>
                      <a:r>
                        <a:rPr lang="en-US" sz="1200" dirty="0" smtClean="0">
                          <a:solidFill>
                            <a:schemeClr val="bg1"/>
                          </a:solidFill>
                        </a:rPr>
                        <a:t>Phase 4</a:t>
                      </a:r>
                    </a:p>
                    <a:p>
                      <a:pPr algn="ctr"/>
                      <a:r>
                        <a:rPr lang="en-US" sz="1000" dirty="0" smtClean="0">
                          <a:solidFill>
                            <a:schemeClr val="bg1"/>
                          </a:solidFill>
                        </a:rPr>
                        <a:t>(Oct.</a:t>
                      </a:r>
                      <a:r>
                        <a:rPr lang="en-US" sz="1000" baseline="0" dirty="0" smtClean="0">
                          <a:solidFill>
                            <a:schemeClr val="bg1"/>
                          </a:solidFill>
                        </a:rPr>
                        <a:t> 10 – Jun. 11)</a:t>
                      </a:r>
                      <a:endParaRPr lang="en-US" sz="1000" dirty="0">
                        <a:solidFill>
                          <a:schemeClr val="bg1"/>
                        </a:solidFill>
                      </a:endParaRPr>
                    </a:p>
                  </a:txBody>
                  <a:tcPr/>
                </a:tc>
                <a:tc>
                  <a:txBody>
                    <a:bodyPr/>
                    <a:lstStyle/>
                    <a:p>
                      <a:pPr algn="ctr"/>
                      <a:r>
                        <a:rPr lang="en-US" sz="1200" dirty="0" smtClean="0">
                          <a:solidFill>
                            <a:schemeClr val="bg1"/>
                          </a:solidFill>
                        </a:rPr>
                        <a:t>Phase 5</a:t>
                      </a:r>
                    </a:p>
                    <a:p>
                      <a:pPr algn="ctr"/>
                      <a:r>
                        <a:rPr lang="en-US" sz="1000" dirty="0" smtClean="0">
                          <a:solidFill>
                            <a:schemeClr val="bg1"/>
                          </a:solidFill>
                        </a:rPr>
                        <a:t>(Oct.</a:t>
                      </a:r>
                      <a:r>
                        <a:rPr lang="en-US" sz="1000" baseline="0" dirty="0" smtClean="0">
                          <a:solidFill>
                            <a:schemeClr val="bg1"/>
                          </a:solidFill>
                        </a:rPr>
                        <a:t> 11 – Jun. 12)</a:t>
                      </a:r>
                      <a:endParaRPr lang="en-US" sz="1000" dirty="0">
                        <a:solidFill>
                          <a:schemeClr val="bg1"/>
                        </a:solidFill>
                      </a:endParaRPr>
                    </a:p>
                  </a:txBody>
                  <a:tcPr/>
                </a:tc>
              </a:tr>
              <a:tr h="450251">
                <a:tc>
                  <a:txBody>
                    <a:bodyPr/>
                    <a:lstStyle/>
                    <a:p>
                      <a:r>
                        <a:rPr lang="en-US" sz="1200" dirty="0" smtClean="0"/>
                        <a:t>1. Initial Session</a:t>
                      </a:r>
                    </a:p>
                  </a:txBody>
                  <a:tcPr/>
                </a:tc>
                <a:tc>
                  <a:txBody>
                    <a:bodyPr/>
                    <a:lstStyle/>
                    <a:p>
                      <a:pPr algn="ctr"/>
                      <a:r>
                        <a:rPr lang="en-US" sz="1200" dirty="0" smtClean="0"/>
                        <a:t>303</a:t>
                      </a:r>
                      <a:endParaRPr lang="en-US" sz="1200" dirty="0"/>
                    </a:p>
                  </a:txBody>
                  <a:tcPr/>
                </a:tc>
                <a:tc>
                  <a:txBody>
                    <a:bodyPr/>
                    <a:lstStyle/>
                    <a:p>
                      <a:pPr algn="ctr"/>
                      <a:r>
                        <a:rPr lang="en-US" sz="1200" dirty="0" smtClean="0"/>
                        <a:t>695</a:t>
                      </a:r>
                    </a:p>
                    <a:p>
                      <a:pPr algn="ctr"/>
                      <a:endParaRPr lang="en-US" sz="1200" dirty="0"/>
                    </a:p>
                  </a:txBody>
                  <a:tcPr/>
                </a:tc>
                <a:tc>
                  <a:txBody>
                    <a:bodyPr/>
                    <a:lstStyle/>
                    <a:p>
                      <a:pPr algn="ctr"/>
                      <a:r>
                        <a:rPr lang="en-US" sz="1200" dirty="0" smtClean="0"/>
                        <a:t>830</a:t>
                      </a:r>
                    </a:p>
                    <a:p>
                      <a:pPr algn="ctr"/>
                      <a:endParaRPr lang="en-US" sz="1200" dirty="0"/>
                    </a:p>
                  </a:txBody>
                  <a:tcPr/>
                </a:tc>
                <a:tc>
                  <a:txBody>
                    <a:bodyPr/>
                    <a:lstStyle/>
                    <a:p>
                      <a:pPr algn="ctr"/>
                      <a:r>
                        <a:rPr lang="en-US" sz="1200" dirty="0" smtClean="0"/>
                        <a:t>857</a:t>
                      </a:r>
                    </a:p>
                    <a:p>
                      <a:pPr algn="ctr"/>
                      <a:endParaRPr lang="en-US" sz="1200" dirty="0"/>
                    </a:p>
                  </a:txBody>
                  <a:tcPr/>
                </a:tc>
                <a:tc>
                  <a:txBody>
                    <a:bodyPr/>
                    <a:lstStyle/>
                    <a:p>
                      <a:pPr algn="ctr"/>
                      <a:r>
                        <a:rPr lang="en-US" sz="1200" dirty="0" smtClean="0"/>
                        <a:t>798</a:t>
                      </a:r>
                    </a:p>
                  </a:txBody>
                  <a:tcPr/>
                </a:tc>
              </a:tr>
              <a:tr h="450251">
                <a:tc>
                  <a:txBody>
                    <a:bodyPr/>
                    <a:lstStyle/>
                    <a:p>
                      <a:r>
                        <a:rPr lang="en-US" sz="1200" dirty="0" smtClean="0"/>
                        <a:t>2. Two Week</a:t>
                      </a:r>
                      <a:r>
                        <a:rPr lang="en-US" sz="1200" baseline="0" dirty="0" smtClean="0"/>
                        <a:t> Assessment</a:t>
                      </a:r>
                      <a:endParaRPr lang="en-US" sz="1200" dirty="0"/>
                    </a:p>
                  </a:txBody>
                  <a:tcPr/>
                </a:tc>
                <a:tc>
                  <a:txBody>
                    <a:bodyPr/>
                    <a:lstStyle/>
                    <a:p>
                      <a:pPr algn="ctr"/>
                      <a:r>
                        <a:rPr lang="en-US" sz="1200" dirty="0" smtClean="0"/>
                        <a:t>279</a:t>
                      </a:r>
                    </a:p>
                    <a:p>
                      <a:pPr algn="ctr"/>
                      <a:endParaRPr lang="en-US" sz="1200" dirty="0"/>
                    </a:p>
                  </a:txBody>
                  <a:tcPr/>
                </a:tc>
                <a:tc>
                  <a:txBody>
                    <a:bodyPr/>
                    <a:lstStyle/>
                    <a:p>
                      <a:pPr algn="ctr"/>
                      <a:r>
                        <a:rPr lang="en-US" sz="1200" dirty="0" smtClean="0"/>
                        <a:t>658</a:t>
                      </a:r>
                    </a:p>
                    <a:p>
                      <a:pPr algn="ctr"/>
                      <a:endParaRPr lang="en-US" sz="1200" dirty="0"/>
                    </a:p>
                  </a:txBody>
                  <a:tcPr/>
                </a:tc>
                <a:tc>
                  <a:txBody>
                    <a:bodyPr/>
                    <a:lstStyle/>
                    <a:p>
                      <a:pPr algn="ctr"/>
                      <a:r>
                        <a:rPr lang="en-US" sz="1200" dirty="0" smtClean="0"/>
                        <a:t>783</a:t>
                      </a:r>
                    </a:p>
                    <a:p>
                      <a:pPr algn="ctr"/>
                      <a:endParaRPr lang="en-US" sz="1200" dirty="0"/>
                    </a:p>
                  </a:txBody>
                  <a:tcPr/>
                </a:tc>
                <a:tc>
                  <a:txBody>
                    <a:bodyPr/>
                    <a:lstStyle/>
                    <a:p>
                      <a:pPr algn="ctr"/>
                      <a:r>
                        <a:rPr lang="en-US" sz="1200" dirty="0" smtClean="0"/>
                        <a:t>826</a:t>
                      </a:r>
                    </a:p>
                    <a:p>
                      <a:pPr algn="ctr"/>
                      <a:endParaRPr lang="en-US" sz="1200" dirty="0"/>
                    </a:p>
                  </a:txBody>
                  <a:tcPr/>
                </a:tc>
                <a:tc>
                  <a:txBody>
                    <a:bodyPr/>
                    <a:lstStyle/>
                    <a:p>
                      <a:pPr algn="ctr"/>
                      <a:r>
                        <a:rPr lang="en-US" sz="1200" dirty="0" smtClean="0"/>
                        <a:t>774</a:t>
                      </a:r>
                    </a:p>
                  </a:txBody>
                  <a:tcPr/>
                </a:tc>
              </a:tr>
              <a:tr h="450251">
                <a:tc>
                  <a:txBody>
                    <a:bodyPr/>
                    <a:lstStyle/>
                    <a:p>
                      <a:r>
                        <a:rPr lang="en-US" sz="1200" dirty="0" smtClean="0"/>
                        <a:t>3. Six Week</a:t>
                      </a:r>
                      <a:r>
                        <a:rPr lang="en-US" sz="1200" baseline="0" dirty="0" smtClean="0"/>
                        <a:t> Evaluation </a:t>
                      </a:r>
                      <a:endParaRPr lang="en-US" sz="1200" dirty="0"/>
                    </a:p>
                  </a:txBody>
                  <a:tcPr/>
                </a:tc>
                <a:tc>
                  <a:txBody>
                    <a:bodyPr/>
                    <a:lstStyle/>
                    <a:p>
                      <a:pPr algn="ctr"/>
                      <a:r>
                        <a:rPr lang="en-US" sz="1200" dirty="0" smtClean="0"/>
                        <a:t>273</a:t>
                      </a:r>
                    </a:p>
                    <a:p>
                      <a:pPr algn="ctr"/>
                      <a:endParaRPr lang="en-US" sz="1200" dirty="0"/>
                    </a:p>
                  </a:txBody>
                  <a:tcPr/>
                </a:tc>
                <a:tc>
                  <a:txBody>
                    <a:bodyPr/>
                    <a:lstStyle/>
                    <a:p>
                      <a:pPr algn="ctr"/>
                      <a:r>
                        <a:rPr lang="en-US" sz="1200" dirty="0" smtClean="0"/>
                        <a:t>597</a:t>
                      </a:r>
                    </a:p>
                    <a:p>
                      <a:pPr algn="ctr"/>
                      <a:endParaRPr lang="en-US" sz="1200" dirty="0"/>
                    </a:p>
                  </a:txBody>
                  <a:tcPr/>
                </a:tc>
                <a:tc>
                  <a:txBody>
                    <a:bodyPr/>
                    <a:lstStyle/>
                    <a:p>
                      <a:pPr algn="ctr"/>
                      <a:r>
                        <a:rPr lang="en-US" sz="1200" dirty="0" smtClean="0"/>
                        <a:t>735</a:t>
                      </a:r>
                    </a:p>
                    <a:p>
                      <a:pPr algn="ctr"/>
                      <a:endParaRPr lang="en-US" sz="1200" dirty="0"/>
                    </a:p>
                  </a:txBody>
                  <a:tcPr/>
                </a:tc>
                <a:tc>
                  <a:txBody>
                    <a:bodyPr/>
                    <a:lstStyle/>
                    <a:p>
                      <a:pPr algn="ctr"/>
                      <a:r>
                        <a:rPr lang="en-US" sz="1200" dirty="0" smtClean="0"/>
                        <a:t>792</a:t>
                      </a:r>
                    </a:p>
                    <a:p>
                      <a:pPr algn="ctr"/>
                      <a:endParaRPr lang="en-US" sz="1200" dirty="0"/>
                    </a:p>
                  </a:txBody>
                  <a:tcPr/>
                </a:tc>
                <a:tc>
                  <a:txBody>
                    <a:bodyPr/>
                    <a:lstStyle/>
                    <a:p>
                      <a:pPr algn="ctr"/>
                      <a:r>
                        <a:rPr lang="en-US" sz="1200" dirty="0" smtClean="0"/>
                        <a:t>746</a:t>
                      </a:r>
                    </a:p>
                  </a:txBody>
                  <a:tcPr/>
                </a:tc>
              </a:tr>
              <a:tr h="450251">
                <a:tc>
                  <a:txBody>
                    <a:bodyPr/>
                    <a:lstStyle/>
                    <a:p>
                      <a:r>
                        <a:rPr lang="en-US" sz="1200" dirty="0" smtClean="0"/>
                        <a:t>4. Halfway</a:t>
                      </a:r>
                      <a:r>
                        <a:rPr lang="en-US" sz="1200" baseline="0" dirty="0" smtClean="0"/>
                        <a:t> Checkup</a:t>
                      </a:r>
                      <a:endParaRPr lang="en-US" sz="1200" dirty="0"/>
                    </a:p>
                  </a:txBody>
                  <a:tcPr/>
                </a:tc>
                <a:tc>
                  <a:txBody>
                    <a:bodyPr/>
                    <a:lstStyle/>
                    <a:p>
                      <a:pPr algn="ctr"/>
                      <a:r>
                        <a:rPr lang="en-US" sz="1200" dirty="0" smtClean="0"/>
                        <a:t>252</a:t>
                      </a:r>
                    </a:p>
                    <a:p>
                      <a:pPr algn="ctr"/>
                      <a:endParaRPr lang="en-US" sz="1200" dirty="0"/>
                    </a:p>
                  </a:txBody>
                  <a:tcPr/>
                </a:tc>
                <a:tc>
                  <a:txBody>
                    <a:bodyPr/>
                    <a:lstStyle/>
                    <a:p>
                      <a:pPr algn="ctr"/>
                      <a:r>
                        <a:rPr lang="en-US" sz="1200" dirty="0" smtClean="0"/>
                        <a:t>562</a:t>
                      </a:r>
                    </a:p>
                    <a:p>
                      <a:pPr algn="ctr"/>
                      <a:endParaRPr lang="en-US" sz="1200" dirty="0"/>
                    </a:p>
                  </a:txBody>
                  <a:tcPr/>
                </a:tc>
                <a:tc>
                  <a:txBody>
                    <a:bodyPr/>
                    <a:lstStyle/>
                    <a:p>
                      <a:pPr algn="ctr"/>
                      <a:r>
                        <a:rPr lang="en-US" sz="1200" dirty="0" smtClean="0"/>
                        <a:t>696</a:t>
                      </a:r>
                    </a:p>
                    <a:p>
                      <a:pPr algn="ctr"/>
                      <a:endParaRPr lang="en-US" sz="1200" dirty="0"/>
                    </a:p>
                  </a:txBody>
                  <a:tcPr/>
                </a:tc>
                <a:tc>
                  <a:txBody>
                    <a:bodyPr/>
                    <a:lstStyle/>
                    <a:p>
                      <a:pPr algn="ctr"/>
                      <a:r>
                        <a:rPr lang="en-US" sz="1200" dirty="0" smtClean="0"/>
                        <a:t>772</a:t>
                      </a:r>
                    </a:p>
                    <a:p>
                      <a:pPr algn="ctr"/>
                      <a:endParaRPr lang="en-US" sz="1200" dirty="0"/>
                    </a:p>
                  </a:txBody>
                  <a:tcPr/>
                </a:tc>
                <a:tc>
                  <a:txBody>
                    <a:bodyPr/>
                    <a:lstStyle/>
                    <a:p>
                      <a:pPr algn="ctr"/>
                      <a:r>
                        <a:rPr lang="en-US" sz="1200" dirty="0" smtClean="0"/>
                        <a:t>721</a:t>
                      </a:r>
                    </a:p>
                  </a:txBody>
                  <a:tcPr/>
                </a:tc>
              </a:tr>
              <a:tr h="450251">
                <a:tc>
                  <a:txBody>
                    <a:bodyPr/>
                    <a:lstStyle/>
                    <a:p>
                      <a:r>
                        <a:rPr lang="en-US" sz="1200" dirty="0" smtClean="0"/>
                        <a:t>5. Four Month Review</a:t>
                      </a:r>
                      <a:endParaRPr lang="en-US" sz="1200" dirty="0"/>
                    </a:p>
                  </a:txBody>
                  <a:tcPr/>
                </a:tc>
                <a:tc>
                  <a:txBody>
                    <a:bodyPr/>
                    <a:lstStyle/>
                    <a:p>
                      <a:pPr algn="ctr"/>
                      <a:r>
                        <a:rPr lang="en-US" sz="1200" dirty="0" smtClean="0"/>
                        <a:t>211</a:t>
                      </a:r>
                    </a:p>
                    <a:p>
                      <a:pPr algn="ctr"/>
                      <a:endParaRPr lang="en-US" sz="1200" dirty="0"/>
                    </a:p>
                  </a:txBody>
                  <a:tcPr/>
                </a:tc>
                <a:tc>
                  <a:txBody>
                    <a:bodyPr/>
                    <a:lstStyle/>
                    <a:p>
                      <a:pPr algn="ctr"/>
                      <a:r>
                        <a:rPr lang="en-US" sz="1200" dirty="0" smtClean="0"/>
                        <a:t>513</a:t>
                      </a:r>
                    </a:p>
                    <a:p>
                      <a:pPr algn="ctr"/>
                      <a:endParaRPr lang="en-US" sz="1200" dirty="0"/>
                    </a:p>
                  </a:txBody>
                  <a:tcPr/>
                </a:tc>
                <a:tc>
                  <a:txBody>
                    <a:bodyPr/>
                    <a:lstStyle/>
                    <a:p>
                      <a:pPr algn="ctr"/>
                      <a:r>
                        <a:rPr lang="en-US" sz="1200" dirty="0" smtClean="0"/>
                        <a:t>636</a:t>
                      </a:r>
                    </a:p>
                    <a:p>
                      <a:pPr algn="ctr"/>
                      <a:endParaRPr lang="en-US" sz="1200" dirty="0"/>
                    </a:p>
                  </a:txBody>
                  <a:tcPr/>
                </a:tc>
                <a:tc>
                  <a:txBody>
                    <a:bodyPr/>
                    <a:lstStyle/>
                    <a:p>
                      <a:pPr algn="ctr"/>
                      <a:r>
                        <a:rPr lang="en-US" sz="1200" dirty="0" smtClean="0"/>
                        <a:t>717</a:t>
                      </a:r>
                    </a:p>
                  </a:txBody>
                  <a:tcPr/>
                </a:tc>
                <a:tc>
                  <a:txBody>
                    <a:bodyPr/>
                    <a:lstStyle/>
                    <a:p>
                      <a:pPr algn="ctr"/>
                      <a:r>
                        <a:rPr lang="en-US" sz="1200" dirty="0" smtClean="0"/>
                        <a:t>664</a:t>
                      </a:r>
                    </a:p>
                  </a:txBody>
                  <a:tcPr/>
                </a:tc>
              </a:tr>
              <a:tr h="397372">
                <a:tc>
                  <a:txBody>
                    <a:bodyPr/>
                    <a:lstStyle/>
                    <a:p>
                      <a:r>
                        <a:rPr lang="en-US" sz="1200" dirty="0" smtClean="0"/>
                        <a:t>6. Final Strategy</a:t>
                      </a:r>
                      <a:r>
                        <a:rPr lang="en-US" sz="1200" baseline="0" dirty="0" smtClean="0"/>
                        <a:t> Session</a:t>
                      </a:r>
                      <a:endParaRPr lang="en-US" sz="1200" dirty="0"/>
                    </a:p>
                  </a:txBody>
                  <a:tcPr/>
                </a:tc>
                <a:tc>
                  <a:txBody>
                    <a:bodyPr/>
                    <a:lstStyle/>
                    <a:p>
                      <a:pPr algn="ctr"/>
                      <a:r>
                        <a:rPr lang="en-US" sz="1200" dirty="0" smtClean="0"/>
                        <a:t>205</a:t>
                      </a:r>
                    </a:p>
                    <a:p>
                      <a:pPr algn="ctr"/>
                      <a:endParaRPr lang="en-US" sz="1200" dirty="0"/>
                    </a:p>
                  </a:txBody>
                  <a:tcPr/>
                </a:tc>
                <a:tc>
                  <a:txBody>
                    <a:bodyPr/>
                    <a:lstStyle/>
                    <a:p>
                      <a:pPr algn="ctr"/>
                      <a:r>
                        <a:rPr lang="en-US" sz="1200" dirty="0" smtClean="0"/>
                        <a:t>563</a:t>
                      </a:r>
                    </a:p>
                    <a:p>
                      <a:pPr algn="ctr"/>
                      <a:endParaRPr lang="en-US" sz="1200" dirty="0"/>
                    </a:p>
                  </a:txBody>
                  <a:tcPr/>
                </a:tc>
                <a:tc>
                  <a:txBody>
                    <a:bodyPr/>
                    <a:lstStyle/>
                    <a:p>
                      <a:pPr algn="ctr"/>
                      <a:r>
                        <a:rPr lang="en-US" sz="1200" dirty="0" smtClean="0"/>
                        <a:t>671</a:t>
                      </a:r>
                    </a:p>
                    <a:p>
                      <a:pPr algn="ctr"/>
                      <a:endParaRPr lang="en-US" sz="1200" dirty="0"/>
                    </a:p>
                  </a:txBody>
                  <a:tcPr/>
                </a:tc>
                <a:tc>
                  <a:txBody>
                    <a:bodyPr/>
                    <a:lstStyle/>
                    <a:p>
                      <a:pPr algn="ctr"/>
                      <a:r>
                        <a:rPr lang="en-US" sz="1200" dirty="0" smtClean="0"/>
                        <a:t>749</a:t>
                      </a:r>
                    </a:p>
                  </a:txBody>
                  <a:tcPr/>
                </a:tc>
                <a:tc>
                  <a:txBody>
                    <a:bodyPr/>
                    <a:lstStyle/>
                    <a:p>
                      <a:pPr algn="ctr"/>
                      <a:r>
                        <a:rPr lang="en-US" sz="1200" dirty="0" smtClean="0"/>
                        <a:t>705</a:t>
                      </a:r>
                    </a:p>
                  </a:txBody>
                  <a:tcPr/>
                </a:tc>
              </a:tr>
            </a:tbl>
          </a:graphicData>
        </a:graphic>
      </p:graphicFrame>
      <p:sp>
        <p:nvSpPr>
          <p:cNvPr id="7" name="TextBox 6"/>
          <p:cNvSpPr txBox="1"/>
          <p:nvPr/>
        </p:nvSpPr>
        <p:spPr>
          <a:xfrm>
            <a:off x="262106" y="4507614"/>
            <a:ext cx="8033657" cy="246221"/>
          </a:xfrm>
          <a:prstGeom prst="rect">
            <a:avLst/>
          </a:prstGeom>
          <a:noFill/>
        </p:spPr>
        <p:txBody>
          <a:bodyPr wrap="square" rtlCol="0">
            <a:spAutoFit/>
          </a:bodyPr>
          <a:lstStyle/>
          <a:p>
            <a:pPr algn="l"/>
            <a:r>
              <a:rPr lang="en-US" sz="1000" dirty="0" smtClean="0"/>
              <a:t>* Anchorage and Juneau only.  </a:t>
            </a:r>
            <a:endParaRPr lang="en-US" sz="1000" dirty="0"/>
          </a:p>
        </p:txBody>
      </p:sp>
      <p:sp>
        <p:nvSpPr>
          <p:cNvPr id="6" name="Rectangle 5"/>
          <p:cNvSpPr txBox="1">
            <a:spLocks noChangeArrowheads="1"/>
          </p:cNvSpPr>
          <p:nvPr/>
        </p:nvSpPr>
        <p:spPr>
          <a:xfrm>
            <a:off x="236252" y="4936049"/>
            <a:ext cx="8590248" cy="1399469"/>
          </a:xfrm>
          <a:prstGeom prst="rect">
            <a:avLst/>
          </a:prstGeom>
        </p:spPr>
        <p:txBody>
          <a:bodyPr/>
          <a:lstStyle/>
          <a:p>
            <a:pPr marL="342900" lvl="1" indent="-342900" algn="l">
              <a:spcBef>
                <a:spcPts val="600"/>
              </a:spcBef>
              <a:spcAft>
                <a:spcPts val="600"/>
              </a:spcAft>
              <a:buClr>
                <a:srgbClr val="003478"/>
              </a:buClr>
              <a:buSzPct val="110000"/>
              <a:buFont typeface="Wingdings" pitchFamily="2" charset="2"/>
              <a:buChar char="v"/>
              <a:defRPr/>
            </a:pPr>
            <a:r>
              <a:rPr lang="en-US" b="0" dirty="0" smtClean="0"/>
              <a:t>88% completion rate for phase 5 compared to 87% in Phase 4</a:t>
            </a:r>
          </a:p>
          <a:p>
            <a:pPr marL="342900" lvl="1" indent="-342900" algn="l">
              <a:spcBef>
                <a:spcPts val="600"/>
              </a:spcBef>
              <a:spcAft>
                <a:spcPts val="600"/>
              </a:spcAft>
              <a:buClr>
                <a:srgbClr val="003478"/>
              </a:buClr>
              <a:buSzPct val="110000"/>
              <a:buFont typeface="Wingdings" pitchFamily="2" charset="2"/>
              <a:buChar char="v"/>
              <a:defRPr/>
            </a:pPr>
            <a:r>
              <a:rPr lang="en-US" b="0" dirty="0" smtClean="0"/>
              <a:t>700 participants set short-term goals and 86% completed them</a:t>
            </a:r>
          </a:p>
          <a:p>
            <a:pPr marL="342900" lvl="1" indent="-342900" algn="l">
              <a:spcBef>
                <a:spcPts val="600"/>
              </a:spcBef>
              <a:spcAft>
                <a:spcPts val="600"/>
              </a:spcAft>
              <a:buClr>
                <a:srgbClr val="003478"/>
              </a:buClr>
              <a:buSzPct val="110000"/>
              <a:buFont typeface="Wingdings" pitchFamily="2" charset="2"/>
              <a:buChar char="v"/>
              <a:defRPr/>
            </a:pPr>
            <a:r>
              <a:rPr lang="en-US" b="0" dirty="0" smtClean="0"/>
              <a:t>754 participants set long-term goals and 76% completed them</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28600"/>
            <a:ext cx="8399329" cy="373063"/>
          </a:xfrm>
        </p:spPr>
        <p:txBody>
          <a:bodyPr/>
          <a:lstStyle/>
          <a:p>
            <a:r>
              <a:rPr lang="en-US" dirty="0" smtClean="0"/>
              <a:t>IHP Screening Results</a:t>
            </a:r>
            <a:endParaRPr lang="en-US" dirty="0"/>
          </a:p>
        </p:txBody>
      </p:sp>
      <p:sp>
        <p:nvSpPr>
          <p:cNvPr id="5" name="Rectangle 5"/>
          <p:cNvSpPr txBox="1">
            <a:spLocks noChangeArrowheads="1"/>
          </p:cNvSpPr>
          <p:nvPr/>
        </p:nvSpPr>
        <p:spPr>
          <a:xfrm>
            <a:off x="236252" y="1149922"/>
            <a:ext cx="8590248" cy="883594"/>
          </a:xfrm>
          <a:prstGeom prst="rect">
            <a:avLst/>
          </a:prstGeom>
        </p:spPr>
        <p:txBody>
          <a:bodyPr/>
          <a:lstStyle/>
          <a:p>
            <a:pPr marL="342900" lvl="1" indent="-342900" algn="l">
              <a:spcBef>
                <a:spcPts val="600"/>
              </a:spcBef>
              <a:spcAft>
                <a:spcPts val="600"/>
              </a:spcAft>
              <a:buClr>
                <a:srgbClr val="003478"/>
              </a:buClr>
              <a:buSzPct val="110000"/>
              <a:buFont typeface="Wingdings" pitchFamily="2" charset="2"/>
              <a:buChar char="v"/>
              <a:defRPr/>
            </a:pPr>
            <a:r>
              <a:rPr lang="en-US" sz="1600" b="0" dirty="0"/>
              <a:t>There </a:t>
            </a:r>
            <a:r>
              <a:rPr lang="en-US" sz="1600" b="0" dirty="0" smtClean="0"/>
              <a:t>were 13,791 screening </a:t>
            </a:r>
            <a:r>
              <a:rPr lang="en-US" sz="1600" b="0" dirty="0"/>
              <a:t>tests performed and </a:t>
            </a:r>
            <a:r>
              <a:rPr lang="en-US" sz="1600" b="0" dirty="0" smtClean="0"/>
              <a:t>participants could </a:t>
            </a:r>
            <a:r>
              <a:rPr lang="en-US" sz="1600" b="0" dirty="0"/>
              <a:t>have participated in multiple </a:t>
            </a:r>
            <a:r>
              <a:rPr lang="en-US" sz="1600" b="0" dirty="0" smtClean="0"/>
              <a:t>screenings. There were 7 tests available.</a:t>
            </a:r>
          </a:p>
          <a:p>
            <a:pPr marL="342900" lvl="1" indent="-342900" algn="l">
              <a:spcBef>
                <a:spcPts val="600"/>
              </a:spcBef>
              <a:spcAft>
                <a:spcPts val="600"/>
              </a:spcAft>
              <a:buClr>
                <a:srgbClr val="003478"/>
              </a:buClr>
              <a:buSzPct val="110000"/>
              <a:buFont typeface="Wingdings" pitchFamily="2" charset="2"/>
              <a:buChar char="v"/>
              <a:defRPr/>
            </a:pPr>
            <a:r>
              <a:rPr lang="en-US" sz="1600" b="0" dirty="0" smtClean="0"/>
              <a:t>Blood Cholesterol Abnormal Results  </a:t>
            </a:r>
          </a:p>
          <a:p>
            <a:pPr marL="800100" lvl="2" indent="-342900" algn="l">
              <a:spcBef>
                <a:spcPts val="600"/>
              </a:spcBef>
              <a:spcAft>
                <a:spcPts val="600"/>
              </a:spcAft>
              <a:buClr>
                <a:srgbClr val="003478"/>
              </a:buClr>
              <a:buSzPct val="110000"/>
              <a:buFont typeface="Tahoma" pitchFamily="34" charset="0"/>
              <a:buChar char="−"/>
              <a:defRPr/>
            </a:pPr>
            <a:r>
              <a:rPr lang="en-US" sz="1400" b="0" dirty="0" smtClean="0"/>
              <a:t>High Density Lipoprotein (HDL) – Good Cholesterol (1,702 tests)</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605 tests (36%) had HDL under 40 mg/dL</a:t>
            </a:r>
          </a:p>
          <a:p>
            <a:pPr marL="800100" lvl="2" indent="-342900" algn="l">
              <a:spcBef>
                <a:spcPts val="600"/>
              </a:spcBef>
              <a:spcAft>
                <a:spcPts val="600"/>
              </a:spcAft>
              <a:buClr>
                <a:srgbClr val="003478"/>
              </a:buClr>
              <a:buSzPct val="110000"/>
              <a:buFont typeface="Tahoma" pitchFamily="34" charset="0"/>
              <a:buChar char="−"/>
              <a:defRPr/>
            </a:pPr>
            <a:r>
              <a:rPr lang="en-US" sz="1400" b="0" dirty="0" smtClean="0"/>
              <a:t>Low Density Lipoprotein (LDL) – Bad Cholesterol (1,702 tests)</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142 tests (8%) had LDL over 130 mg/dL</a:t>
            </a:r>
          </a:p>
          <a:p>
            <a:pPr marL="800100" lvl="2" indent="-342900" algn="l">
              <a:spcBef>
                <a:spcPts val="600"/>
              </a:spcBef>
              <a:spcAft>
                <a:spcPts val="600"/>
              </a:spcAft>
              <a:buClr>
                <a:srgbClr val="003478"/>
              </a:buClr>
              <a:buSzPct val="110000"/>
              <a:buFont typeface="Tahoma" pitchFamily="34" charset="0"/>
              <a:buChar char="−"/>
              <a:defRPr/>
            </a:pPr>
            <a:r>
              <a:rPr lang="en-US" sz="1400" b="0" dirty="0" smtClean="0"/>
              <a:t>Total Cholesterol (1,702 tests)</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557 tests (33%) had total cholesterol over 200 mg/dL</a:t>
            </a:r>
          </a:p>
          <a:p>
            <a:pPr marL="800100" lvl="2" indent="-342900" algn="l">
              <a:spcBef>
                <a:spcPts val="600"/>
              </a:spcBef>
              <a:spcAft>
                <a:spcPts val="600"/>
              </a:spcAft>
              <a:buClr>
                <a:srgbClr val="003478"/>
              </a:buClr>
              <a:buSzPct val="110000"/>
              <a:buFont typeface="Tahoma" pitchFamily="34" charset="0"/>
              <a:buChar char="−"/>
              <a:defRPr/>
            </a:pPr>
            <a:r>
              <a:rPr lang="en-US" sz="1400" b="0" dirty="0" smtClean="0"/>
              <a:t>Glucose (1,653 tests)</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657 tests (40%) had glucose of 100 mg/dL</a:t>
            </a:r>
          </a:p>
          <a:p>
            <a:pPr marL="342900" lvl="1" indent="-342900" algn="l">
              <a:spcBef>
                <a:spcPts val="600"/>
              </a:spcBef>
              <a:spcAft>
                <a:spcPts val="600"/>
              </a:spcAft>
              <a:buClr>
                <a:srgbClr val="003478"/>
              </a:buClr>
              <a:buSzPct val="110000"/>
              <a:buFont typeface="Wingdings" pitchFamily="2" charset="2"/>
              <a:buChar char="v"/>
              <a:defRPr/>
            </a:pPr>
            <a:r>
              <a:rPr lang="en-US" sz="1600" b="0" dirty="0"/>
              <a:t>B</a:t>
            </a:r>
            <a:r>
              <a:rPr lang="en-US" sz="1600" b="0" dirty="0" smtClean="0"/>
              <a:t>orderline high cholesterol is 200 -239 mg/dL; normal cholesterol is less than 200 mg/dL (based on Vitality Group cholesterol measures)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28600"/>
            <a:ext cx="8399329" cy="373063"/>
          </a:xfrm>
        </p:spPr>
        <p:txBody>
          <a:bodyPr/>
          <a:lstStyle/>
          <a:p>
            <a:r>
              <a:rPr lang="en-US" dirty="0" smtClean="0"/>
              <a:t>IHP Results</a:t>
            </a:r>
            <a:endParaRPr lang="en-US" dirty="0"/>
          </a:p>
        </p:txBody>
      </p:sp>
      <p:sp>
        <p:nvSpPr>
          <p:cNvPr id="5" name="Rectangle 5"/>
          <p:cNvSpPr txBox="1">
            <a:spLocks noChangeArrowheads="1"/>
          </p:cNvSpPr>
          <p:nvPr/>
        </p:nvSpPr>
        <p:spPr>
          <a:xfrm>
            <a:off x="236252" y="1043275"/>
            <a:ext cx="8590248" cy="419766"/>
          </a:xfrm>
          <a:prstGeom prst="rect">
            <a:avLst/>
          </a:prstGeom>
        </p:spPr>
        <p:txBody>
          <a:bodyPr/>
          <a:lstStyle/>
          <a:p>
            <a:pPr marL="342900" lvl="1" indent="-342900" algn="l">
              <a:spcBef>
                <a:spcPts val="600"/>
              </a:spcBef>
              <a:spcAft>
                <a:spcPts val="600"/>
              </a:spcAft>
              <a:buClr>
                <a:srgbClr val="003478"/>
              </a:buClr>
              <a:buSzPct val="110000"/>
              <a:buFont typeface="Wingdings" pitchFamily="2" charset="2"/>
              <a:buChar char="v"/>
              <a:defRPr/>
            </a:pPr>
            <a:r>
              <a:rPr lang="en-US" b="0" dirty="0" smtClean="0"/>
              <a:t>Blood Pressure Abnormal Numbers </a:t>
            </a:r>
          </a:p>
          <a:p>
            <a:pPr marL="800100" lvl="2" indent="-342900" algn="l">
              <a:spcBef>
                <a:spcPts val="600"/>
              </a:spcBef>
              <a:spcAft>
                <a:spcPts val="600"/>
              </a:spcAft>
              <a:buClr>
                <a:srgbClr val="003478"/>
              </a:buClr>
              <a:buSzPct val="110000"/>
              <a:buFont typeface="Tahoma" pitchFamily="34" charset="0"/>
              <a:buChar char="−"/>
              <a:defRPr/>
            </a:pPr>
            <a:r>
              <a:rPr lang="en-US" sz="1600" b="0" dirty="0" smtClean="0"/>
              <a:t>261 tests (15%) had blood pressure over 140/90 (1,757 tests)</a:t>
            </a:r>
          </a:p>
          <a:p>
            <a:pPr marL="342900" lvl="1" indent="-342900" algn="l">
              <a:spcBef>
                <a:spcPts val="600"/>
              </a:spcBef>
              <a:spcAft>
                <a:spcPts val="600"/>
              </a:spcAft>
              <a:buClr>
                <a:srgbClr val="003478"/>
              </a:buClr>
              <a:buSzPct val="110000"/>
              <a:buFont typeface="Wingdings" pitchFamily="2" charset="2"/>
              <a:buChar char="v"/>
              <a:defRPr/>
            </a:pPr>
            <a:r>
              <a:rPr lang="en-US" b="0" dirty="0" smtClean="0"/>
              <a:t>Body Composition Abnormal Numbers-</a:t>
            </a:r>
          </a:p>
          <a:p>
            <a:pPr marL="800100" lvl="2" indent="-342900" algn="l">
              <a:spcBef>
                <a:spcPts val="600"/>
              </a:spcBef>
              <a:spcAft>
                <a:spcPts val="600"/>
              </a:spcAft>
              <a:buClr>
                <a:srgbClr val="003478"/>
              </a:buClr>
              <a:buSzPct val="110000"/>
              <a:buFont typeface="Tahoma" pitchFamily="34" charset="0"/>
              <a:buChar char="−"/>
              <a:defRPr/>
            </a:pPr>
            <a:r>
              <a:rPr lang="en-US" sz="1600" b="0" dirty="0" smtClean="0"/>
              <a:t>763 tests (44%) had abnormal numbers (1,749 tests)</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Abnormal for Men - Over 21% body fat in men ages 20-59</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Abnormal for Women - Over 34% body fat in women ages 20-59</a:t>
            </a:r>
          </a:p>
          <a:p>
            <a:pPr marL="800100" lvl="2" indent="-342900">
              <a:spcBef>
                <a:spcPts val="600"/>
              </a:spcBef>
              <a:spcAft>
                <a:spcPts val="600"/>
              </a:spcAft>
              <a:buClr>
                <a:srgbClr val="003478"/>
              </a:buClr>
              <a:buSzPct val="110000"/>
              <a:defRPr/>
            </a:pPr>
            <a:endParaRPr lang="en-US" sz="1600" dirty="0" smtClean="0">
              <a:latin typeface="+mn-l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28600"/>
            <a:ext cx="8399329" cy="373063"/>
          </a:xfrm>
        </p:spPr>
        <p:txBody>
          <a:bodyPr/>
          <a:lstStyle/>
          <a:p>
            <a:r>
              <a:rPr lang="en-US" dirty="0" smtClean="0"/>
              <a:t>Rural IHPs</a:t>
            </a:r>
            <a:endParaRPr lang="en-US" dirty="0"/>
          </a:p>
        </p:txBody>
      </p:sp>
      <p:sp>
        <p:nvSpPr>
          <p:cNvPr id="5" name="Rectangle 5"/>
          <p:cNvSpPr txBox="1">
            <a:spLocks noChangeArrowheads="1"/>
          </p:cNvSpPr>
          <p:nvPr/>
        </p:nvSpPr>
        <p:spPr>
          <a:xfrm>
            <a:off x="236252" y="1043275"/>
            <a:ext cx="8590248" cy="2894544"/>
          </a:xfrm>
          <a:prstGeom prst="rect">
            <a:avLst/>
          </a:prstGeom>
        </p:spPr>
        <p:txBody>
          <a:bodyPr/>
          <a:lstStyle/>
          <a:p>
            <a:pPr marL="342900" lvl="1" indent="-342900" algn="l">
              <a:spcBef>
                <a:spcPts val="600"/>
              </a:spcBef>
              <a:spcAft>
                <a:spcPts val="600"/>
              </a:spcAft>
              <a:buClr>
                <a:srgbClr val="003478"/>
              </a:buClr>
              <a:buSzPct val="110000"/>
              <a:buFont typeface="Wingdings" pitchFamily="2" charset="2"/>
              <a:buChar char="v"/>
              <a:defRPr/>
            </a:pPr>
            <a:r>
              <a:rPr lang="en-US" b="0" dirty="0" smtClean="0"/>
              <a:t>Rural IHPs were done telephonically from February 2012 through June 2012</a:t>
            </a:r>
          </a:p>
          <a:p>
            <a:pPr marL="342900" lvl="1" indent="-342900" algn="l">
              <a:spcBef>
                <a:spcPts val="600"/>
              </a:spcBef>
              <a:spcAft>
                <a:spcPts val="600"/>
              </a:spcAft>
              <a:buClr>
                <a:srgbClr val="003478"/>
              </a:buClr>
              <a:buSzPct val="110000"/>
              <a:buFont typeface="Wingdings" pitchFamily="2" charset="2"/>
              <a:buChar char="v"/>
              <a:defRPr/>
            </a:pPr>
            <a:r>
              <a:rPr lang="en-US" sz="1600" b="0" dirty="0" smtClean="0">
                <a:latin typeface="+mn-lt"/>
              </a:rPr>
              <a:t>Demographics were only tracked for the rural IHPs</a:t>
            </a:r>
          </a:p>
          <a:p>
            <a:pPr marL="342900" lvl="1" indent="-342900" algn="l">
              <a:spcBef>
                <a:spcPts val="600"/>
              </a:spcBef>
              <a:spcAft>
                <a:spcPts val="600"/>
              </a:spcAft>
              <a:buClr>
                <a:srgbClr val="003478"/>
              </a:buClr>
              <a:buSzPct val="110000"/>
              <a:buFont typeface="Wingdings" pitchFamily="2" charset="2"/>
              <a:buChar char="v"/>
              <a:defRPr/>
            </a:pPr>
            <a:r>
              <a:rPr lang="en-US" sz="1600" b="0" dirty="0" smtClean="0">
                <a:latin typeface="+mn-lt"/>
              </a:rPr>
              <a:t>20 participants from rural locations around the state participated in the program</a:t>
            </a:r>
          </a:p>
          <a:p>
            <a:pPr marL="800100" lvl="2" indent="-342900" algn="l">
              <a:spcBef>
                <a:spcPts val="600"/>
              </a:spcBef>
              <a:spcAft>
                <a:spcPts val="600"/>
              </a:spcAft>
              <a:buClr>
                <a:srgbClr val="003478"/>
              </a:buClr>
              <a:buSzPct val="110000"/>
              <a:buFont typeface="Symbol" pitchFamily="18" charset="2"/>
              <a:buChar char="-"/>
              <a:defRPr/>
            </a:pPr>
            <a:r>
              <a:rPr lang="en-US" sz="1600" b="0" dirty="0" smtClean="0">
                <a:latin typeface="+mn-lt"/>
              </a:rPr>
              <a:t>17 were female and 3 were male</a:t>
            </a:r>
          </a:p>
          <a:p>
            <a:pPr marL="800100" lvl="2" indent="-342900" algn="l">
              <a:spcBef>
                <a:spcPts val="600"/>
              </a:spcBef>
              <a:spcAft>
                <a:spcPts val="600"/>
              </a:spcAft>
              <a:buClr>
                <a:srgbClr val="003478"/>
              </a:buClr>
              <a:buSzPct val="110000"/>
              <a:buFont typeface="Symbol" pitchFamily="18" charset="2"/>
              <a:buChar char="-"/>
              <a:defRPr/>
            </a:pPr>
            <a:r>
              <a:rPr lang="en-US" sz="1600" b="0" dirty="0" smtClean="0">
                <a:latin typeface="+mn-lt"/>
              </a:rPr>
              <a:t>13 participants were located in three rural campuses:</a:t>
            </a:r>
          </a:p>
          <a:p>
            <a:pPr marL="1257300" lvl="3" indent="-342900" algn="l">
              <a:spcBef>
                <a:spcPts val="600"/>
              </a:spcBef>
              <a:spcAft>
                <a:spcPts val="600"/>
              </a:spcAft>
              <a:buClr>
                <a:srgbClr val="003478"/>
              </a:buClr>
              <a:buSzPct val="110000"/>
              <a:buFont typeface="Wingdings" pitchFamily="2" charset="2"/>
              <a:buChar char="v"/>
              <a:defRPr/>
            </a:pPr>
            <a:r>
              <a:rPr lang="en-US" sz="1600" b="0" dirty="0" smtClean="0">
                <a:latin typeface="+mn-lt"/>
              </a:rPr>
              <a:t>Kodiak: 7 participants</a:t>
            </a:r>
          </a:p>
          <a:p>
            <a:pPr marL="1257300" lvl="3" indent="-342900" algn="l">
              <a:spcBef>
                <a:spcPts val="600"/>
              </a:spcBef>
              <a:spcAft>
                <a:spcPts val="600"/>
              </a:spcAft>
              <a:buClr>
                <a:srgbClr val="003478"/>
              </a:buClr>
              <a:buSzPct val="110000"/>
              <a:buFont typeface="Wingdings" pitchFamily="2" charset="2"/>
              <a:buChar char="v"/>
              <a:defRPr/>
            </a:pPr>
            <a:r>
              <a:rPr lang="en-US" sz="1600" b="0" dirty="0" smtClean="0">
                <a:latin typeface="+mn-lt"/>
              </a:rPr>
              <a:t>Kenai/Soldotna: 3 participants </a:t>
            </a:r>
          </a:p>
          <a:p>
            <a:pPr marL="1257300" lvl="3" indent="-342900" algn="l">
              <a:spcBef>
                <a:spcPts val="600"/>
              </a:spcBef>
              <a:spcAft>
                <a:spcPts val="600"/>
              </a:spcAft>
              <a:buClr>
                <a:srgbClr val="003478"/>
              </a:buClr>
              <a:buSzPct val="110000"/>
              <a:buFont typeface="Wingdings" pitchFamily="2" charset="2"/>
              <a:buChar char="v"/>
              <a:defRPr/>
            </a:pPr>
            <a:r>
              <a:rPr lang="en-US" sz="1600" b="0" dirty="0" smtClean="0">
                <a:latin typeface="+mn-lt"/>
              </a:rPr>
              <a:t>Nome: 3 participants</a:t>
            </a:r>
          </a:p>
          <a:p>
            <a:pPr marL="342900" lvl="1" indent="-342900">
              <a:spcBef>
                <a:spcPts val="600"/>
              </a:spcBef>
              <a:spcAft>
                <a:spcPts val="600"/>
              </a:spcAft>
              <a:buClr>
                <a:srgbClr val="003478"/>
              </a:buClr>
              <a:buSzPct val="110000"/>
              <a:buFont typeface="Wingdings" pitchFamily="2" charset="2"/>
              <a:buChar char="v"/>
              <a:defRPr/>
            </a:pPr>
            <a:endParaRPr lang="en-US" sz="1600" dirty="0" smtClean="0">
              <a:latin typeface="+mn-l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69872" y="4896465"/>
            <a:ext cx="4572000" cy="888858"/>
          </a:xfrm>
        </p:spPr>
        <p:txBody>
          <a:bodyPr/>
          <a:lstStyle/>
          <a:p>
            <a:r>
              <a:rPr lang="en-US" dirty="0" smtClean="0"/>
              <a:t>Mass Screening Events</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5627" y="5043948"/>
            <a:ext cx="4572000" cy="888858"/>
          </a:xfrm>
        </p:spPr>
        <p:txBody>
          <a:bodyPr/>
          <a:lstStyle/>
          <a:p>
            <a:r>
              <a:rPr lang="en-US" dirty="0" smtClean="0"/>
              <a:t>Appendix</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5 Individual Changes in IHPs</a:t>
            </a:r>
            <a:endParaRPr lang="en-US" dirty="0"/>
          </a:p>
        </p:txBody>
      </p:sp>
      <p:sp>
        <p:nvSpPr>
          <p:cNvPr id="3" name="Content Placeholder 2"/>
          <p:cNvSpPr>
            <a:spLocks noGrp="1"/>
          </p:cNvSpPr>
          <p:nvPr>
            <p:ph idx="1"/>
          </p:nvPr>
        </p:nvSpPr>
        <p:spPr>
          <a:xfrm>
            <a:off x="198784" y="1162594"/>
            <a:ext cx="8564216" cy="4963569"/>
          </a:xfrm>
        </p:spPr>
        <p:txBody>
          <a:bodyPr/>
          <a:lstStyle/>
          <a:p>
            <a:pPr>
              <a:buNone/>
            </a:pPr>
            <a:endParaRPr lang="en-US" dirty="0" smtClean="0"/>
          </a:p>
          <a:p>
            <a:r>
              <a:rPr lang="en-US" sz="1600" dirty="0" smtClean="0"/>
              <a:t>318 participants lost a combined total of </a:t>
            </a:r>
            <a:r>
              <a:rPr lang="en-US" sz="1600" b="1" dirty="0" smtClean="0"/>
              <a:t>2,157 pounds </a:t>
            </a:r>
            <a:endParaRPr lang="en-US" sz="1600" dirty="0" smtClean="0"/>
          </a:p>
          <a:p>
            <a:r>
              <a:rPr lang="en-US" sz="1600" dirty="0" smtClean="0"/>
              <a:t>279 </a:t>
            </a:r>
            <a:r>
              <a:rPr lang="en-US" sz="1600" dirty="0"/>
              <a:t>participants lost a combined total of </a:t>
            </a:r>
            <a:r>
              <a:rPr lang="en-US" sz="1600" b="1" dirty="0"/>
              <a:t>578 percentage points of body fat </a:t>
            </a:r>
            <a:endParaRPr lang="en-US" sz="1600" dirty="0"/>
          </a:p>
          <a:p>
            <a:r>
              <a:rPr lang="en-US" sz="1600" dirty="0" smtClean="0"/>
              <a:t>253 </a:t>
            </a:r>
            <a:r>
              <a:rPr lang="en-US" sz="1600" dirty="0"/>
              <a:t>participants lost a combined total of </a:t>
            </a:r>
            <a:r>
              <a:rPr lang="en-US" sz="1600" b="1" dirty="0"/>
              <a:t>484 waist circumference inches </a:t>
            </a:r>
            <a:endParaRPr lang="en-US" sz="1600" dirty="0"/>
          </a:p>
          <a:p>
            <a:r>
              <a:rPr lang="en-US" sz="1600" dirty="0" smtClean="0"/>
              <a:t>443 </a:t>
            </a:r>
            <a:r>
              <a:rPr lang="en-US" sz="1600" dirty="0"/>
              <a:t>participants lost a combined total of </a:t>
            </a:r>
            <a:r>
              <a:rPr lang="en-US" sz="1600" b="1" dirty="0"/>
              <a:t>9,915 total cholesterol points </a:t>
            </a:r>
            <a:endParaRPr lang="en-US" sz="1600" dirty="0"/>
          </a:p>
          <a:p>
            <a:r>
              <a:rPr lang="en-US" sz="1600" dirty="0" smtClean="0"/>
              <a:t>369 </a:t>
            </a:r>
            <a:r>
              <a:rPr lang="en-US" sz="1600" dirty="0"/>
              <a:t>participants lost a combined total of </a:t>
            </a:r>
            <a:r>
              <a:rPr lang="en-US" sz="1600" b="1" dirty="0"/>
              <a:t>3,538 systolic blood pressure points </a:t>
            </a:r>
            <a:endParaRPr lang="en-US" sz="1600" dirty="0"/>
          </a:p>
          <a:p>
            <a:r>
              <a:rPr lang="en-US" sz="1600" dirty="0" smtClean="0"/>
              <a:t>359 </a:t>
            </a:r>
            <a:r>
              <a:rPr lang="en-US" sz="1600" dirty="0"/>
              <a:t>participants lost a combined total of </a:t>
            </a:r>
            <a:r>
              <a:rPr lang="en-US" sz="1600" b="1" dirty="0"/>
              <a:t>2,512 diastolic blood pressure points </a:t>
            </a:r>
            <a:endParaRPr lang="en-US" sz="1600" dirty="0"/>
          </a:p>
          <a:p>
            <a:pPr>
              <a:buNone/>
            </a:pP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Overall Health Range Change Data for Biometrics</a:t>
            </a:r>
            <a:r>
              <a:rPr lang="en-US" dirty="0">
                <a:solidFill>
                  <a:schemeClr val="accent1"/>
                </a:solidFill>
              </a:rPr>
              <a:t/>
            </a:r>
            <a:br>
              <a:rPr lang="en-US" dirty="0">
                <a:solidFill>
                  <a:schemeClr val="accent1"/>
                </a:solidFill>
              </a:rPr>
            </a:br>
            <a:r>
              <a:rPr lang="en-US" dirty="0" smtClean="0">
                <a:solidFill>
                  <a:schemeClr val="accent1"/>
                </a:solidFill>
              </a:rPr>
              <a:t>Phase 5</a:t>
            </a:r>
            <a:endParaRPr lang="en-US" dirty="0">
              <a:solidFill>
                <a:schemeClr val="accent1"/>
              </a:solidFill>
            </a:endParaRPr>
          </a:p>
        </p:txBody>
      </p:sp>
      <p:graphicFrame>
        <p:nvGraphicFramePr>
          <p:cNvPr id="20" name="Content Placeholder 19"/>
          <p:cNvGraphicFramePr>
            <a:graphicFrameLocks noGrp="1"/>
          </p:cNvGraphicFramePr>
          <p:nvPr>
            <p:ph idx="1"/>
            <p:extLst>
              <p:ext uri="{D42A27DB-BD31-4B8C-83A1-F6EECF244321}">
                <p14:modId xmlns="" xmlns:p14="http://schemas.microsoft.com/office/powerpoint/2010/main" val="1595592761"/>
              </p:ext>
            </p:extLst>
          </p:nvPr>
        </p:nvGraphicFramePr>
        <p:xfrm>
          <a:off x="436728" y="3401040"/>
          <a:ext cx="7833815" cy="2074335"/>
        </p:xfrm>
        <a:graphic>
          <a:graphicData uri="http://schemas.openxmlformats.org/drawingml/2006/table">
            <a:tbl>
              <a:tblPr firstRow="1" firstCol="1" bandRow="1">
                <a:tableStyleId>{5C22544A-7EE6-4342-B048-85BDC9FD1C3A}</a:tableStyleId>
              </a:tblPr>
              <a:tblGrid>
                <a:gridCol w="2346029"/>
                <a:gridCol w="1865382"/>
                <a:gridCol w="3622404"/>
              </a:tblGrid>
              <a:tr h="518208">
                <a:tc>
                  <a:txBody>
                    <a:bodyPr/>
                    <a:lstStyle/>
                    <a:p>
                      <a:pPr marL="0" marR="60960">
                        <a:lnSpc>
                          <a:spcPts val="1095"/>
                        </a:lnSpc>
                        <a:spcBef>
                          <a:spcPts val="0"/>
                        </a:spcBef>
                        <a:spcAft>
                          <a:spcPts val="45"/>
                        </a:spcAft>
                      </a:pPr>
                      <a:r>
                        <a:rPr lang="en-US" sz="900" dirty="0">
                          <a:effectLst/>
                        </a:rPr>
                        <a:t>Waist Circumference Participants</a:t>
                      </a:r>
                      <a:endParaRPr lang="en-US" sz="1000" dirty="0">
                        <a:effectLst/>
                        <a:latin typeface="Times New Roman"/>
                        <a:ea typeface="Times New Roman"/>
                        <a:cs typeface="Times New Roman"/>
                      </a:endParaRPr>
                    </a:p>
                  </a:txBody>
                  <a:tcPr marL="68580" marR="68580" marT="0" marB="0" anchor="ctr"/>
                </a:tc>
                <a:tc>
                  <a:txBody>
                    <a:bodyPr/>
                    <a:lstStyle/>
                    <a:p>
                      <a:pPr marL="0" marR="117475" algn="ctr">
                        <a:lnSpc>
                          <a:spcPts val="1095"/>
                        </a:lnSpc>
                        <a:spcBef>
                          <a:spcPts val="0"/>
                        </a:spcBef>
                        <a:spcAft>
                          <a:spcPts val="45"/>
                        </a:spcAft>
                      </a:pPr>
                      <a:r>
                        <a:rPr lang="en-US" sz="900">
                          <a:effectLst/>
                        </a:rPr>
                        <a:t>Totals</a:t>
                      </a:r>
                      <a:endParaRPr lang="en-US" sz="1000">
                        <a:effectLst/>
                        <a:latin typeface="Times New Roman"/>
                        <a:ea typeface="Times New Roman"/>
                        <a:cs typeface="Times New Roman"/>
                      </a:endParaRPr>
                    </a:p>
                  </a:txBody>
                  <a:tcPr marL="68580" marR="68580" marT="0" marB="0" anchor="ctr"/>
                </a:tc>
                <a:tc>
                  <a:txBody>
                    <a:bodyPr/>
                    <a:lstStyle/>
                    <a:p>
                      <a:pPr marL="0" marR="727710" algn="ctr">
                        <a:lnSpc>
                          <a:spcPts val="1095"/>
                        </a:lnSpc>
                        <a:spcBef>
                          <a:spcPts val="0"/>
                        </a:spcBef>
                        <a:spcAft>
                          <a:spcPts val="45"/>
                        </a:spcAft>
                        <a:tabLst>
                          <a:tab pos="2317115" algn="l"/>
                        </a:tabLst>
                      </a:pPr>
                      <a:r>
                        <a:rPr lang="en-US" sz="900">
                          <a:effectLst/>
                        </a:rPr>
                        <a:t>          % of Total Participation</a:t>
                      </a:r>
                      <a:endParaRPr lang="en-US" sz="1000">
                        <a:effectLst/>
                        <a:latin typeface="Times New Roman"/>
                        <a:ea typeface="Times New Roman"/>
                        <a:cs typeface="Times New Roman"/>
                      </a:endParaRPr>
                    </a:p>
                  </a:txBody>
                  <a:tcPr marL="68580" marR="68580" marT="0" marB="0" anchor="ctr"/>
                </a:tc>
              </a:tr>
              <a:tr h="350870">
                <a:tc>
                  <a:txBody>
                    <a:bodyPr/>
                    <a:lstStyle/>
                    <a:p>
                      <a:pPr marL="0" marR="0">
                        <a:lnSpc>
                          <a:spcPts val="1095"/>
                        </a:lnSpc>
                        <a:spcBef>
                          <a:spcPts val="0"/>
                        </a:spcBef>
                        <a:spcAft>
                          <a:spcPts val="45"/>
                        </a:spcAft>
                      </a:pPr>
                      <a:r>
                        <a:rPr lang="en-US" sz="900">
                          <a:effectLst/>
                        </a:rPr>
                        <a:t>Increased waist circumference</a:t>
                      </a:r>
                      <a:endParaRPr lang="en-US" sz="1000">
                        <a:effectLst/>
                        <a:latin typeface="Times New Roman"/>
                        <a:ea typeface="Times New Roman"/>
                        <a:cs typeface="Times New Roman"/>
                      </a:endParaRPr>
                    </a:p>
                  </a:txBody>
                  <a:tcPr marL="68580" marR="68580" marT="0" marB="0" anchor="ctr"/>
                </a:tc>
                <a:tc>
                  <a:txBody>
                    <a:bodyPr/>
                    <a:lstStyle/>
                    <a:p>
                      <a:pPr marL="0" marR="0" algn="ctr">
                        <a:lnSpc>
                          <a:spcPts val="1095"/>
                        </a:lnSpc>
                        <a:spcBef>
                          <a:spcPts val="0"/>
                        </a:spcBef>
                        <a:spcAft>
                          <a:spcPts val="45"/>
                        </a:spcAft>
                        <a:tabLst>
                          <a:tab pos="502920" algn="l"/>
                        </a:tabLst>
                      </a:pPr>
                      <a:r>
                        <a:rPr lang="en-US" sz="900" dirty="0">
                          <a:effectLst/>
                        </a:rPr>
                        <a:t>75</a:t>
                      </a:r>
                      <a:endParaRPr lang="en-US" sz="1000" dirty="0">
                        <a:effectLst/>
                        <a:latin typeface="Times New Roman"/>
                        <a:ea typeface="Times New Roman"/>
                        <a:cs typeface="Times New Roman"/>
                      </a:endParaRPr>
                    </a:p>
                  </a:txBody>
                  <a:tcPr marL="68580" marR="68580" marT="0" marB="0" anchor="ctr"/>
                </a:tc>
                <a:tc>
                  <a:txBody>
                    <a:bodyPr/>
                    <a:lstStyle/>
                    <a:p>
                      <a:pPr marL="0" marR="727710" algn="ctr">
                        <a:lnSpc>
                          <a:spcPts val="1095"/>
                        </a:lnSpc>
                        <a:spcBef>
                          <a:spcPts val="0"/>
                        </a:spcBef>
                        <a:spcAft>
                          <a:spcPts val="45"/>
                        </a:spcAft>
                      </a:pPr>
                      <a:r>
                        <a:rPr lang="en-US" sz="900">
                          <a:effectLst/>
                        </a:rPr>
                        <a:t>-12.78%</a:t>
                      </a:r>
                      <a:endParaRPr lang="en-US" sz="1000">
                        <a:effectLst/>
                        <a:latin typeface="Times New Roman"/>
                        <a:ea typeface="Times New Roman"/>
                        <a:cs typeface="Times New Roman"/>
                      </a:endParaRPr>
                    </a:p>
                  </a:txBody>
                  <a:tcPr marL="68580" marR="68580" marT="0" marB="0" anchor="ctr"/>
                </a:tc>
              </a:tr>
              <a:tr h="322496">
                <a:tc>
                  <a:txBody>
                    <a:bodyPr/>
                    <a:lstStyle/>
                    <a:p>
                      <a:pPr marL="0" marR="727710">
                        <a:lnSpc>
                          <a:spcPts val="1095"/>
                        </a:lnSpc>
                        <a:spcBef>
                          <a:spcPts val="0"/>
                        </a:spcBef>
                        <a:spcAft>
                          <a:spcPts val="45"/>
                        </a:spcAft>
                        <a:tabLst>
                          <a:tab pos="1885950" algn="l"/>
                        </a:tabLst>
                      </a:pPr>
                      <a:r>
                        <a:rPr lang="en-US" sz="900">
                          <a:effectLst/>
                        </a:rPr>
                        <a:t>Decreased waist    circumference</a:t>
                      </a:r>
                      <a:endParaRPr lang="en-US" sz="1000">
                        <a:effectLst/>
                        <a:latin typeface="Times New Roman"/>
                        <a:ea typeface="Times New Roman"/>
                        <a:cs typeface="Times New Roman"/>
                      </a:endParaRPr>
                    </a:p>
                  </a:txBody>
                  <a:tcPr marL="68580" marR="68580" marT="0" marB="0" anchor="ctr"/>
                </a:tc>
                <a:tc>
                  <a:txBody>
                    <a:bodyPr/>
                    <a:lstStyle/>
                    <a:p>
                      <a:pPr marL="0" marR="0" algn="ctr">
                        <a:lnSpc>
                          <a:spcPts val="1095"/>
                        </a:lnSpc>
                        <a:spcBef>
                          <a:spcPts val="0"/>
                        </a:spcBef>
                        <a:spcAft>
                          <a:spcPts val="45"/>
                        </a:spcAft>
                      </a:pPr>
                      <a:r>
                        <a:rPr lang="en-US" sz="900">
                          <a:effectLst/>
                        </a:rPr>
                        <a:t>253</a:t>
                      </a:r>
                      <a:endParaRPr lang="en-US" sz="1000">
                        <a:effectLst/>
                        <a:latin typeface="Times New Roman"/>
                        <a:ea typeface="Times New Roman"/>
                        <a:cs typeface="Times New Roman"/>
                      </a:endParaRPr>
                    </a:p>
                  </a:txBody>
                  <a:tcPr marL="68580" marR="68580" marT="0" marB="0" anchor="ctr"/>
                </a:tc>
                <a:tc>
                  <a:txBody>
                    <a:bodyPr/>
                    <a:lstStyle/>
                    <a:p>
                      <a:pPr marL="0" marR="727710" algn="ctr">
                        <a:lnSpc>
                          <a:spcPts val="1095"/>
                        </a:lnSpc>
                        <a:spcBef>
                          <a:spcPts val="0"/>
                        </a:spcBef>
                        <a:spcAft>
                          <a:spcPts val="45"/>
                        </a:spcAft>
                      </a:pPr>
                      <a:r>
                        <a:rPr lang="en-US" sz="900">
                          <a:effectLst/>
                        </a:rPr>
                        <a:t>43.1%</a:t>
                      </a:r>
                      <a:endParaRPr lang="en-US" sz="1000">
                        <a:effectLst/>
                        <a:latin typeface="Times New Roman"/>
                        <a:ea typeface="Times New Roman"/>
                        <a:cs typeface="Times New Roman"/>
                      </a:endParaRPr>
                    </a:p>
                  </a:txBody>
                  <a:tcPr marL="68580" marR="68580" marT="0" marB="0" anchor="ctr"/>
                </a:tc>
              </a:tr>
              <a:tr h="529444">
                <a:tc>
                  <a:txBody>
                    <a:bodyPr/>
                    <a:lstStyle/>
                    <a:p>
                      <a:pPr marL="0" marR="727710">
                        <a:lnSpc>
                          <a:spcPts val="1095"/>
                        </a:lnSpc>
                        <a:spcBef>
                          <a:spcPts val="0"/>
                        </a:spcBef>
                        <a:spcAft>
                          <a:spcPts val="45"/>
                        </a:spcAft>
                      </a:pPr>
                      <a:r>
                        <a:rPr lang="en-US" sz="900">
                          <a:effectLst/>
                        </a:rPr>
                        <a:t>No change</a:t>
                      </a:r>
                      <a:endParaRPr lang="en-US" sz="1000">
                        <a:effectLst/>
                        <a:latin typeface="Times New Roman"/>
                        <a:ea typeface="Times New Roman"/>
                        <a:cs typeface="Times New Roman"/>
                      </a:endParaRPr>
                    </a:p>
                  </a:txBody>
                  <a:tcPr marL="68580" marR="68580" marT="0" marB="0" anchor="ctr"/>
                </a:tc>
                <a:tc>
                  <a:txBody>
                    <a:bodyPr/>
                    <a:lstStyle/>
                    <a:p>
                      <a:pPr marL="0" marR="0" algn="ctr">
                        <a:lnSpc>
                          <a:spcPts val="1095"/>
                        </a:lnSpc>
                        <a:spcBef>
                          <a:spcPts val="0"/>
                        </a:spcBef>
                        <a:spcAft>
                          <a:spcPts val="45"/>
                        </a:spcAft>
                      </a:pPr>
                      <a:r>
                        <a:rPr lang="en-US" sz="900">
                          <a:effectLst/>
                        </a:rPr>
                        <a:t>259</a:t>
                      </a:r>
                      <a:endParaRPr lang="en-US" sz="1000">
                        <a:effectLst/>
                        <a:latin typeface="Times New Roman"/>
                        <a:ea typeface="Times New Roman"/>
                        <a:cs typeface="Times New Roman"/>
                      </a:endParaRPr>
                    </a:p>
                  </a:txBody>
                  <a:tcPr marL="68580" marR="68580" marT="0" marB="0" anchor="ctr"/>
                </a:tc>
                <a:tc>
                  <a:txBody>
                    <a:bodyPr/>
                    <a:lstStyle/>
                    <a:p>
                      <a:pPr marL="0" marR="727710" algn="ctr">
                        <a:lnSpc>
                          <a:spcPts val="1095"/>
                        </a:lnSpc>
                        <a:spcBef>
                          <a:spcPts val="0"/>
                        </a:spcBef>
                        <a:spcAft>
                          <a:spcPts val="45"/>
                        </a:spcAft>
                      </a:pPr>
                      <a:r>
                        <a:rPr lang="en-US" sz="900" dirty="0">
                          <a:effectLst/>
                        </a:rPr>
                        <a:t>44.12%</a:t>
                      </a:r>
                      <a:endParaRPr lang="en-US" sz="1000" dirty="0">
                        <a:effectLst/>
                        <a:latin typeface="Times New Roman"/>
                        <a:ea typeface="Times New Roman"/>
                        <a:cs typeface="Times New Roman"/>
                      </a:endParaRPr>
                    </a:p>
                  </a:txBody>
                  <a:tcPr marL="68580" marR="68580" marT="0" marB="0" anchor="ctr"/>
                </a:tc>
              </a:tr>
              <a:tr h="353317">
                <a:tc>
                  <a:txBody>
                    <a:bodyPr/>
                    <a:lstStyle/>
                    <a:p>
                      <a:pPr marL="0" marR="3810">
                        <a:lnSpc>
                          <a:spcPts val="1095"/>
                        </a:lnSpc>
                        <a:spcBef>
                          <a:spcPts val="0"/>
                        </a:spcBef>
                        <a:spcAft>
                          <a:spcPts val="45"/>
                        </a:spcAft>
                      </a:pPr>
                      <a:r>
                        <a:rPr lang="en-US" sz="900" dirty="0">
                          <a:effectLst/>
                        </a:rPr>
                        <a:t>Total Participation</a:t>
                      </a:r>
                      <a:endParaRPr lang="en-US" sz="1000" dirty="0">
                        <a:effectLst/>
                        <a:latin typeface="Times New Roman"/>
                        <a:ea typeface="Times New Roman"/>
                        <a:cs typeface="Times New Roman"/>
                      </a:endParaRPr>
                    </a:p>
                  </a:txBody>
                  <a:tcPr marL="68580" marR="68580" marT="0" marB="0" anchor="ctr"/>
                </a:tc>
                <a:tc>
                  <a:txBody>
                    <a:bodyPr/>
                    <a:lstStyle/>
                    <a:p>
                      <a:pPr marL="0" marR="0" algn="ctr">
                        <a:lnSpc>
                          <a:spcPts val="1095"/>
                        </a:lnSpc>
                        <a:spcBef>
                          <a:spcPts val="0"/>
                        </a:spcBef>
                        <a:spcAft>
                          <a:spcPts val="45"/>
                        </a:spcAft>
                        <a:tabLst>
                          <a:tab pos="617220" algn="l"/>
                        </a:tabLst>
                      </a:pPr>
                      <a:r>
                        <a:rPr lang="en-US" sz="900">
                          <a:effectLst/>
                        </a:rPr>
                        <a:t>587</a:t>
                      </a:r>
                      <a:endParaRPr lang="en-US" sz="1000">
                        <a:effectLst/>
                        <a:latin typeface="Times New Roman"/>
                        <a:ea typeface="Times New Roman"/>
                        <a:cs typeface="Times New Roman"/>
                      </a:endParaRPr>
                    </a:p>
                  </a:txBody>
                  <a:tcPr marL="68580" marR="68580" marT="0" marB="0" anchor="ctr"/>
                </a:tc>
                <a:tc>
                  <a:txBody>
                    <a:bodyPr/>
                    <a:lstStyle/>
                    <a:p>
                      <a:pPr marL="0" marR="727710" algn="ctr">
                        <a:lnSpc>
                          <a:spcPts val="1095"/>
                        </a:lnSpc>
                        <a:spcBef>
                          <a:spcPts val="0"/>
                        </a:spcBef>
                        <a:spcAft>
                          <a:spcPts val="45"/>
                        </a:spcAft>
                      </a:pPr>
                      <a:r>
                        <a:rPr lang="en-US" sz="900" dirty="0">
                          <a:effectLst/>
                        </a:rPr>
                        <a:t>100%</a:t>
                      </a:r>
                      <a:endParaRPr lang="en-US" sz="1000" dirty="0">
                        <a:effectLst/>
                        <a:latin typeface="Times New Roman"/>
                        <a:ea typeface="Times New Roman"/>
                        <a:cs typeface="Times New Roman"/>
                      </a:endParaRPr>
                    </a:p>
                  </a:txBody>
                  <a:tcPr marL="68580" marR="68580" marT="0" marB="0" anchor="ctr"/>
                </a:tc>
              </a:tr>
            </a:tbl>
          </a:graphicData>
        </a:graphic>
      </p:graphicFrame>
      <p:sp>
        <p:nvSpPr>
          <p:cNvPr id="21" name="Rectangle 20"/>
          <p:cNvSpPr/>
          <p:nvPr/>
        </p:nvSpPr>
        <p:spPr>
          <a:xfrm>
            <a:off x="436728" y="1105468"/>
            <a:ext cx="7560860" cy="2062103"/>
          </a:xfrm>
          <a:prstGeom prst="rect">
            <a:avLst/>
          </a:prstGeom>
        </p:spPr>
        <p:txBody>
          <a:bodyPr wrap="square">
            <a:spAutoFit/>
          </a:bodyPr>
          <a:lstStyle/>
          <a:p>
            <a:pPr algn="l"/>
            <a:r>
              <a:rPr lang="bg-BG" sz="1600" dirty="0">
                <a:solidFill>
                  <a:schemeClr val="accent1"/>
                </a:solidFill>
              </a:rPr>
              <a:t>Waist </a:t>
            </a:r>
            <a:r>
              <a:rPr lang="bg-BG" sz="1600" dirty="0" smtClean="0">
                <a:solidFill>
                  <a:schemeClr val="accent1"/>
                </a:solidFill>
              </a:rPr>
              <a:t>Circumference</a:t>
            </a:r>
            <a:r>
              <a:rPr lang="en-US" sz="1600" dirty="0">
                <a:solidFill>
                  <a:schemeClr val="accent1"/>
                </a:solidFill>
              </a:rPr>
              <a:t> </a:t>
            </a:r>
            <a:r>
              <a:rPr lang="bg-BG" sz="1600" b="0" dirty="0" smtClean="0">
                <a:solidFill>
                  <a:schemeClr val="accent1"/>
                </a:solidFill>
              </a:rPr>
              <a:t>There </a:t>
            </a:r>
            <a:r>
              <a:rPr lang="bg-BG" sz="1600" b="0" dirty="0">
                <a:solidFill>
                  <a:schemeClr val="accent1"/>
                </a:solidFill>
              </a:rPr>
              <a:t>is a significant increase </a:t>
            </a:r>
            <a:r>
              <a:rPr lang="bg-BG" sz="1600" b="0" dirty="0" smtClean="0">
                <a:solidFill>
                  <a:schemeClr val="accent1"/>
                </a:solidFill>
              </a:rPr>
              <a:t>in</a:t>
            </a:r>
            <a:r>
              <a:rPr lang="en-US" sz="1600" b="0" dirty="0" smtClean="0">
                <a:solidFill>
                  <a:schemeClr val="accent1"/>
                </a:solidFill>
              </a:rPr>
              <a:t> </a:t>
            </a:r>
            <a:r>
              <a:rPr lang="bg-BG" sz="1600" b="0" dirty="0" smtClean="0">
                <a:solidFill>
                  <a:schemeClr val="accent1"/>
                </a:solidFill>
              </a:rPr>
              <a:t>the </a:t>
            </a:r>
            <a:r>
              <a:rPr lang="bg-BG" sz="1600" b="0" dirty="0">
                <a:solidFill>
                  <a:schemeClr val="accent1"/>
                </a:solidFill>
              </a:rPr>
              <a:t>frequency of heart disease and diabetes with an increased waist circumference. For men, each increase of approximately 5.5 inches (14 cm) can equate to a 35% increase chance of heart disease. For women an increase of approximately 6 inches (15cm) can equate to a 40% increase for heart disease. Even in people who are lean, an increasing waist circumference means increasing risk for heart disease and diabetes. </a:t>
            </a:r>
            <a:r>
              <a:rPr lang="en-US" sz="1600" b="0" dirty="0" smtClean="0">
                <a:solidFill>
                  <a:schemeClr val="accent1"/>
                </a:solidFill>
              </a:rPr>
              <a:t>There </a:t>
            </a:r>
            <a:r>
              <a:rPr lang="en-US" sz="1600" b="0" dirty="0">
                <a:solidFill>
                  <a:schemeClr val="accent1"/>
                </a:solidFill>
              </a:rPr>
              <a:t>was a </a:t>
            </a:r>
            <a:r>
              <a:rPr lang="en-US" sz="1600" dirty="0">
                <a:solidFill>
                  <a:schemeClr val="accent1"/>
                </a:solidFill>
              </a:rPr>
              <a:t>30</a:t>
            </a:r>
            <a:r>
              <a:rPr lang="bg-BG" sz="1600" dirty="0">
                <a:solidFill>
                  <a:schemeClr val="accent1"/>
                </a:solidFill>
              </a:rPr>
              <a:t>% </a:t>
            </a:r>
            <a:r>
              <a:rPr lang="en-US" sz="1600" dirty="0">
                <a:solidFill>
                  <a:schemeClr val="accent1"/>
                </a:solidFill>
              </a:rPr>
              <a:t>positive overall range c</a:t>
            </a:r>
            <a:r>
              <a:rPr lang="bg-BG" sz="1600" dirty="0">
                <a:solidFill>
                  <a:schemeClr val="accent1"/>
                </a:solidFill>
              </a:rPr>
              <a:t>hange </a:t>
            </a:r>
            <a:r>
              <a:rPr lang="bg-BG" sz="1600" b="0" dirty="0">
                <a:solidFill>
                  <a:schemeClr val="accent1"/>
                </a:solidFill>
              </a:rPr>
              <a:t>in waist circumference. </a:t>
            </a:r>
            <a:endParaRPr lang="en-US" sz="1600" b="0" dirty="0">
              <a:solidFill>
                <a:schemeClr val="accent1"/>
              </a:solidFill>
            </a:endParaRPr>
          </a:p>
        </p:txBody>
      </p:sp>
    </p:spTree>
    <p:extLst>
      <p:ext uri="{BB962C8B-B14F-4D97-AF65-F5344CB8AC3E}">
        <p14:creationId xmlns="" xmlns:p14="http://schemas.microsoft.com/office/powerpoint/2010/main" val="2587332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Continued…</a:t>
            </a:r>
            <a:endParaRPr lang="en-US" dirty="0">
              <a:solidFill>
                <a:schemeClr val="accent1"/>
              </a:solidFill>
            </a:endParaRPr>
          </a:p>
        </p:txBody>
      </p:sp>
      <p:sp>
        <p:nvSpPr>
          <p:cNvPr id="3" name="Content Placeholder 2"/>
          <p:cNvSpPr>
            <a:spLocks noGrp="1"/>
          </p:cNvSpPr>
          <p:nvPr>
            <p:ph idx="1"/>
          </p:nvPr>
        </p:nvSpPr>
        <p:spPr/>
        <p:txBody>
          <a:bodyPr/>
          <a:lstStyle/>
          <a:p>
            <a:pPr marL="0" indent="0">
              <a:buNone/>
            </a:pPr>
            <a:r>
              <a:rPr lang="bg-BG" sz="1600" b="1" dirty="0" smtClean="0"/>
              <a:t>Cholesterol</a:t>
            </a:r>
            <a:r>
              <a:rPr lang="en-US" sz="1600" b="1" dirty="0"/>
              <a:t> </a:t>
            </a:r>
            <a:r>
              <a:rPr lang="en-US" sz="1600" b="1" dirty="0" smtClean="0"/>
              <a:t> </a:t>
            </a:r>
            <a:r>
              <a:rPr lang="bg-BG" sz="1600" dirty="0" smtClean="0"/>
              <a:t>Excessive </a:t>
            </a:r>
            <a:r>
              <a:rPr lang="bg-BG" sz="1600" dirty="0"/>
              <a:t>cholesterol causes a buildup of plaque in the walls of a person’s arteries. This buildup of plaque over time can cause narrowing of the arteries, called atherosclerosis. Lowering blood cholesterol can decrease the chance of having a heart attack. Lowering cholesterol may also slow down, reduce, or even stop plaque from building up. </a:t>
            </a:r>
            <a:r>
              <a:rPr lang="en-US" sz="1600" dirty="0" smtClean="0"/>
              <a:t>There </a:t>
            </a:r>
            <a:r>
              <a:rPr lang="en-US" sz="1600" dirty="0"/>
              <a:t>was</a:t>
            </a:r>
            <a:r>
              <a:rPr lang="bg-BG" sz="1600" dirty="0"/>
              <a:t> an </a:t>
            </a:r>
            <a:r>
              <a:rPr lang="en-US" sz="1600" b="1" dirty="0"/>
              <a:t>11</a:t>
            </a:r>
            <a:r>
              <a:rPr lang="bg-BG" sz="1600" b="1" dirty="0"/>
              <a:t>% positive overall range change</a:t>
            </a:r>
            <a:r>
              <a:rPr lang="en-US" sz="1600" dirty="0"/>
              <a:t> in total cholesterol levels and that </a:t>
            </a:r>
            <a:r>
              <a:rPr lang="en-US" sz="1600" b="1" dirty="0"/>
              <a:t>21%</a:t>
            </a:r>
            <a:r>
              <a:rPr lang="en-US" sz="1600" dirty="0"/>
              <a:t> of the no range change participants who maintained their cholesterol under 200 points</a:t>
            </a:r>
            <a:r>
              <a:rPr lang="en-US" sz="1600"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endParaRPr lang="en-US" sz="1100" u="sng" dirty="0" smtClean="0">
              <a:hlinkClick r:id="rId2"/>
            </a:endParaRPr>
          </a:p>
          <a:p>
            <a:endParaRPr lang="en-US" sz="1100" u="sng" dirty="0">
              <a:hlinkClick r:id="rId2"/>
            </a:endParaRPr>
          </a:p>
          <a:p>
            <a:endParaRPr lang="en-US" sz="1100" u="sng" dirty="0" smtClean="0">
              <a:hlinkClick r:id="rId2"/>
            </a:endParaRPr>
          </a:p>
          <a:p>
            <a:endParaRPr lang="en-US" sz="1100" u="sng" dirty="0">
              <a:hlinkClick r:id="rId2"/>
            </a:endParaRPr>
          </a:p>
          <a:p>
            <a:r>
              <a:rPr lang="bg-BG" sz="1100" u="sng" dirty="0" smtClean="0">
                <a:hlinkClick r:id="rId2"/>
              </a:rPr>
              <a:t>http</a:t>
            </a:r>
            <a:r>
              <a:rPr lang="bg-BG" sz="1100" u="sng" dirty="0">
                <a:hlinkClick r:id="rId2"/>
              </a:rPr>
              <a:t>://www.nhlbi.nih.gov/health/dci/Diseases/Hbc/HBC_WhatIs.html</a:t>
            </a:r>
            <a:r>
              <a:rPr lang="bg-BG" sz="1100" dirty="0">
                <a:hlinkClick r:id="rId2"/>
              </a:rPr>
              <a:t>,</a:t>
            </a:r>
            <a:r>
              <a:rPr lang="bg-BG" sz="1100" dirty="0"/>
              <a:t> High Blood Cholesterol,</a:t>
            </a:r>
            <a:r>
              <a:rPr lang="en-US" sz="1100" dirty="0"/>
              <a:t>  </a:t>
            </a:r>
            <a:r>
              <a:rPr lang="bg-BG" sz="1100" dirty="0"/>
              <a:t>National Institutes of Health (NIH), September </a:t>
            </a:r>
            <a:r>
              <a:rPr lang="bg-BG" sz="1100" dirty="0" smtClean="0"/>
              <a:t>2008</a:t>
            </a:r>
            <a:endParaRPr lang="en-US" sz="1100" dirty="0" smtClean="0"/>
          </a:p>
          <a:p>
            <a:r>
              <a:rPr lang="bg-BG" sz="1100" baseline="30000" dirty="0"/>
              <a:t>AHA News, 10/22/2007, High numbers of men and women are overweight, obese and have abdominal fat, worldwide, Beverly Balkau, Ph.D., director of research at INSERM in Villejuif, France.</a:t>
            </a:r>
          </a:p>
          <a:p>
            <a:endParaRPr lang="en-US" sz="1000" dirty="0"/>
          </a:p>
          <a:p>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931465994"/>
              </p:ext>
            </p:extLst>
          </p:nvPr>
        </p:nvGraphicFramePr>
        <p:xfrm>
          <a:off x="730511" y="2821400"/>
          <a:ext cx="7764388" cy="2050854"/>
        </p:xfrm>
        <a:graphic>
          <a:graphicData uri="http://schemas.openxmlformats.org/drawingml/2006/table">
            <a:tbl>
              <a:tblPr firstRow="1" firstCol="1" bandRow="1">
                <a:tableStyleId>{5C22544A-7EE6-4342-B048-85BDC9FD1C3A}</a:tableStyleId>
              </a:tblPr>
              <a:tblGrid>
                <a:gridCol w="2787590"/>
                <a:gridCol w="1405147"/>
                <a:gridCol w="3571651"/>
              </a:tblGrid>
              <a:tr h="319073">
                <a:tc>
                  <a:txBody>
                    <a:bodyPr/>
                    <a:lstStyle/>
                    <a:p>
                      <a:pPr marL="0" marR="60960">
                        <a:lnSpc>
                          <a:spcPts val="1095"/>
                        </a:lnSpc>
                        <a:spcBef>
                          <a:spcPts val="0"/>
                        </a:spcBef>
                        <a:spcAft>
                          <a:spcPts val="45"/>
                        </a:spcAft>
                      </a:pPr>
                      <a:r>
                        <a:rPr lang="en-US" sz="900" dirty="0">
                          <a:effectLst/>
                        </a:rPr>
                        <a:t>Cholesterol Participants</a:t>
                      </a:r>
                      <a:endParaRPr lang="en-US" sz="1000" dirty="0">
                        <a:effectLst/>
                        <a:latin typeface="Times New Roman"/>
                        <a:ea typeface="Times New Roman"/>
                        <a:cs typeface="Times New Roman"/>
                      </a:endParaRPr>
                    </a:p>
                  </a:txBody>
                  <a:tcPr marL="68580" marR="68580" marT="0" marB="0" anchor="ctr"/>
                </a:tc>
                <a:tc>
                  <a:txBody>
                    <a:bodyPr/>
                    <a:lstStyle/>
                    <a:p>
                      <a:pPr marL="0" marR="117475" algn="ctr">
                        <a:lnSpc>
                          <a:spcPts val="1095"/>
                        </a:lnSpc>
                        <a:spcBef>
                          <a:spcPts val="0"/>
                        </a:spcBef>
                        <a:spcAft>
                          <a:spcPts val="45"/>
                        </a:spcAft>
                      </a:pPr>
                      <a:r>
                        <a:rPr lang="en-US" sz="900">
                          <a:effectLst/>
                        </a:rPr>
                        <a:t>Totals</a:t>
                      </a:r>
                      <a:endParaRPr lang="en-US" sz="1000">
                        <a:effectLst/>
                        <a:latin typeface="Times New Roman"/>
                        <a:ea typeface="Times New Roman"/>
                        <a:cs typeface="Times New Roman"/>
                      </a:endParaRPr>
                    </a:p>
                  </a:txBody>
                  <a:tcPr marL="68580" marR="68580" marT="0" marB="0" anchor="ctr"/>
                </a:tc>
                <a:tc>
                  <a:txBody>
                    <a:bodyPr/>
                    <a:lstStyle/>
                    <a:p>
                      <a:pPr marL="0" marR="727710" algn="ctr">
                        <a:lnSpc>
                          <a:spcPts val="1095"/>
                        </a:lnSpc>
                        <a:spcBef>
                          <a:spcPts val="0"/>
                        </a:spcBef>
                        <a:spcAft>
                          <a:spcPts val="45"/>
                        </a:spcAft>
                        <a:tabLst>
                          <a:tab pos="2317115" algn="l"/>
                        </a:tabLst>
                      </a:pPr>
                      <a:r>
                        <a:rPr lang="en-US" sz="900">
                          <a:effectLst/>
                        </a:rPr>
                        <a:t>          % of Total Participation</a:t>
                      </a:r>
                      <a:endParaRPr lang="en-US" sz="1000">
                        <a:effectLst/>
                        <a:latin typeface="Times New Roman"/>
                        <a:ea typeface="Times New Roman"/>
                        <a:cs typeface="Times New Roman"/>
                      </a:endParaRPr>
                    </a:p>
                  </a:txBody>
                  <a:tcPr marL="68580" marR="68580" marT="0" marB="0" anchor="ctr"/>
                </a:tc>
              </a:tr>
              <a:tr h="474279">
                <a:tc>
                  <a:txBody>
                    <a:bodyPr/>
                    <a:lstStyle/>
                    <a:p>
                      <a:pPr marL="0" marR="0">
                        <a:lnSpc>
                          <a:spcPts val="1095"/>
                        </a:lnSpc>
                        <a:spcBef>
                          <a:spcPts val="0"/>
                        </a:spcBef>
                        <a:spcAft>
                          <a:spcPts val="45"/>
                        </a:spcAft>
                      </a:pPr>
                      <a:r>
                        <a:rPr lang="en-US" sz="900">
                          <a:effectLst/>
                        </a:rPr>
                        <a:t>Increased cholesterol to 200 points or over</a:t>
                      </a:r>
                      <a:endParaRPr lang="en-US" sz="1000">
                        <a:effectLst/>
                        <a:latin typeface="Times New Roman"/>
                        <a:ea typeface="Times New Roman"/>
                        <a:cs typeface="Times New Roman"/>
                      </a:endParaRPr>
                    </a:p>
                  </a:txBody>
                  <a:tcPr marL="68580" marR="68580" marT="0" marB="0" anchor="ctr"/>
                </a:tc>
                <a:tc>
                  <a:txBody>
                    <a:bodyPr/>
                    <a:lstStyle/>
                    <a:p>
                      <a:pPr marL="0" marR="288925" algn="ctr">
                        <a:lnSpc>
                          <a:spcPts val="1095"/>
                        </a:lnSpc>
                        <a:spcBef>
                          <a:spcPts val="0"/>
                        </a:spcBef>
                        <a:spcAft>
                          <a:spcPts val="45"/>
                        </a:spcAft>
                        <a:tabLst>
                          <a:tab pos="617220" algn="l"/>
                        </a:tabLst>
                      </a:pPr>
                      <a:r>
                        <a:rPr lang="en-US" sz="900">
                          <a:effectLst/>
                        </a:rPr>
                        <a:t>     35</a:t>
                      </a:r>
                      <a:endParaRPr lang="en-US" sz="1000">
                        <a:effectLst/>
                        <a:latin typeface="Times New Roman"/>
                        <a:ea typeface="Times New Roman"/>
                        <a:cs typeface="Times New Roman"/>
                      </a:endParaRPr>
                    </a:p>
                  </a:txBody>
                  <a:tcPr marL="68580" marR="68580" marT="0" marB="0" anchor="ctr"/>
                </a:tc>
                <a:tc>
                  <a:txBody>
                    <a:bodyPr/>
                    <a:lstStyle/>
                    <a:p>
                      <a:pPr marL="0" marR="727710" algn="ctr">
                        <a:lnSpc>
                          <a:spcPts val="1095"/>
                        </a:lnSpc>
                        <a:spcBef>
                          <a:spcPts val="0"/>
                        </a:spcBef>
                        <a:spcAft>
                          <a:spcPts val="45"/>
                        </a:spcAft>
                      </a:pPr>
                      <a:r>
                        <a:rPr lang="en-US" sz="900">
                          <a:effectLst/>
                        </a:rPr>
                        <a:t>-5.01%</a:t>
                      </a:r>
                      <a:endParaRPr lang="en-US" sz="1000">
                        <a:effectLst/>
                        <a:latin typeface="Times New Roman"/>
                        <a:ea typeface="Times New Roman"/>
                        <a:cs typeface="Times New Roman"/>
                      </a:endParaRPr>
                    </a:p>
                  </a:txBody>
                  <a:tcPr marL="68580" marR="68580" marT="0" marB="0" anchor="ctr"/>
                </a:tc>
              </a:tr>
              <a:tr h="487982">
                <a:tc>
                  <a:txBody>
                    <a:bodyPr/>
                    <a:lstStyle/>
                    <a:p>
                      <a:pPr marL="0" marR="0">
                        <a:lnSpc>
                          <a:spcPts val="1095"/>
                        </a:lnSpc>
                        <a:spcBef>
                          <a:spcPts val="0"/>
                        </a:spcBef>
                        <a:spcAft>
                          <a:spcPts val="45"/>
                        </a:spcAft>
                        <a:tabLst>
                          <a:tab pos="1885950" algn="l"/>
                        </a:tabLst>
                      </a:pPr>
                      <a:r>
                        <a:rPr lang="en-US" sz="900">
                          <a:effectLst/>
                        </a:rPr>
                        <a:t>Decreased cholesterol to under 200 points</a:t>
                      </a:r>
                      <a:endParaRPr lang="en-US" sz="1000">
                        <a:effectLst/>
                        <a:latin typeface="Times New Roman"/>
                        <a:ea typeface="Times New Roman"/>
                        <a:cs typeface="Times New Roman"/>
                      </a:endParaRPr>
                    </a:p>
                  </a:txBody>
                  <a:tcPr marL="68580" marR="68580" marT="0" marB="0" anchor="ctr"/>
                </a:tc>
                <a:tc>
                  <a:txBody>
                    <a:bodyPr/>
                    <a:lstStyle/>
                    <a:p>
                      <a:pPr marL="0" marR="403225" algn="ctr">
                        <a:lnSpc>
                          <a:spcPts val="1095"/>
                        </a:lnSpc>
                        <a:spcBef>
                          <a:spcPts val="0"/>
                        </a:spcBef>
                        <a:spcAft>
                          <a:spcPts val="45"/>
                        </a:spcAft>
                      </a:pPr>
                      <a:r>
                        <a:rPr lang="en-US" sz="900">
                          <a:effectLst/>
                        </a:rPr>
                        <a:t>        109</a:t>
                      </a:r>
                      <a:endParaRPr lang="en-US" sz="1000">
                        <a:effectLst/>
                        <a:latin typeface="Times New Roman"/>
                        <a:ea typeface="Times New Roman"/>
                        <a:cs typeface="Times New Roman"/>
                      </a:endParaRPr>
                    </a:p>
                  </a:txBody>
                  <a:tcPr marL="68580" marR="68580" marT="0" marB="0" anchor="ctr"/>
                </a:tc>
                <a:tc>
                  <a:txBody>
                    <a:bodyPr/>
                    <a:lstStyle/>
                    <a:p>
                      <a:pPr marL="0" marR="727710" algn="ctr">
                        <a:lnSpc>
                          <a:spcPts val="1095"/>
                        </a:lnSpc>
                        <a:spcBef>
                          <a:spcPts val="0"/>
                        </a:spcBef>
                        <a:spcAft>
                          <a:spcPts val="45"/>
                        </a:spcAft>
                      </a:pPr>
                      <a:r>
                        <a:rPr lang="en-US" sz="900" dirty="0">
                          <a:effectLst/>
                        </a:rPr>
                        <a:t>15.59%</a:t>
                      </a:r>
                      <a:endParaRPr lang="en-US" sz="1000" dirty="0">
                        <a:effectLst/>
                        <a:latin typeface="Times New Roman"/>
                        <a:ea typeface="Times New Roman"/>
                        <a:cs typeface="Times New Roman"/>
                      </a:endParaRPr>
                    </a:p>
                  </a:txBody>
                  <a:tcPr marL="68580" marR="68580" marT="0" marB="0" anchor="ctr"/>
                </a:tc>
              </a:tr>
              <a:tr h="450447">
                <a:tc>
                  <a:txBody>
                    <a:bodyPr/>
                    <a:lstStyle/>
                    <a:p>
                      <a:pPr marL="0" marR="0">
                        <a:lnSpc>
                          <a:spcPts val="1095"/>
                        </a:lnSpc>
                        <a:spcBef>
                          <a:spcPts val="0"/>
                        </a:spcBef>
                        <a:spcAft>
                          <a:spcPts val="45"/>
                        </a:spcAft>
                      </a:pPr>
                      <a:r>
                        <a:rPr lang="en-US" sz="900">
                          <a:effectLst/>
                        </a:rPr>
                        <a:t>Total no range change for cholesterol*</a:t>
                      </a:r>
                      <a:endParaRPr lang="en-US" sz="1000">
                        <a:effectLst/>
                        <a:latin typeface="Times New Roman"/>
                        <a:ea typeface="Times New Roman"/>
                        <a:cs typeface="Times New Roman"/>
                      </a:endParaRPr>
                    </a:p>
                  </a:txBody>
                  <a:tcPr marL="68580" marR="68580" marT="0" marB="0" anchor="ctr"/>
                </a:tc>
                <a:tc>
                  <a:txBody>
                    <a:bodyPr/>
                    <a:lstStyle/>
                    <a:p>
                      <a:pPr marL="0" marR="346075">
                        <a:lnSpc>
                          <a:spcPts val="1095"/>
                        </a:lnSpc>
                        <a:spcBef>
                          <a:spcPts val="0"/>
                        </a:spcBef>
                        <a:spcAft>
                          <a:spcPts val="45"/>
                        </a:spcAft>
                      </a:pPr>
                      <a:r>
                        <a:rPr lang="en-US" sz="900" dirty="0">
                          <a:effectLst/>
                        </a:rPr>
                        <a:t>        </a:t>
                      </a:r>
                      <a:r>
                        <a:rPr lang="en-US" sz="900" dirty="0" smtClean="0">
                          <a:effectLst/>
                        </a:rPr>
                        <a:t>      555</a:t>
                      </a:r>
                      <a:endParaRPr lang="en-US" sz="1000" dirty="0">
                        <a:effectLst/>
                        <a:latin typeface="Times New Roman"/>
                        <a:ea typeface="Times New Roman"/>
                        <a:cs typeface="Times New Roman"/>
                      </a:endParaRPr>
                    </a:p>
                  </a:txBody>
                  <a:tcPr marL="68580" marR="68580" marT="0" marB="0" anchor="ctr"/>
                </a:tc>
                <a:tc>
                  <a:txBody>
                    <a:bodyPr/>
                    <a:lstStyle/>
                    <a:p>
                      <a:pPr marL="0" marR="727710" algn="ctr">
                        <a:lnSpc>
                          <a:spcPts val="1095"/>
                        </a:lnSpc>
                        <a:spcBef>
                          <a:spcPts val="0"/>
                        </a:spcBef>
                        <a:spcAft>
                          <a:spcPts val="45"/>
                        </a:spcAft>
                      </a:pPr>
                      <a:r>
                        <a:rPr lang="en-US" sz="900" dirty="0">
                          <a:effectLst/>
                        </a:rPr>
                        <a:t>79.40%</a:t>
                      </a:r>
                      <a:endParaRPr lang="en-US" sz="1000" dirty="0">
                        <a:effectLst/>
                        <a:latin typeface="Times New Roman"/>
                        <a:ea typeface="Times New Roman"/>
                        <a:cs typeface="Times New Roman"/>
                      </a:endParaRPr>
                    </a:p>
                  </a:txBody>
                  <a:tcPr marL="68580" marR="68580" marT="0" marB="0" anchor="ctr"/>
                </a:tc>
              </a:tr>
              <a:tr h="319073">
                <a:tc>
                  <a:txBody>
                    <a:bodyPr/>
                    <a:lstStyle/>
                    <a:p>
                      <a:pPr marL="0" marR="3810">
                        <a:lnSpc>
                          <a:spcPts val="1095"/>
                        </a:lnSpc>
                        <a:spcBef>
                          <a:spcPts val="0"/>
                        </a:spcBef>
                        <a:spcAft>
                          <a:spcPts val="45"/>
                        </a:spcAft>
                      </a:pPr>
                      <a:r>
                        <a:rPr lang="en-US" sz="900">
                          <a:effectLst/>
                        </a:rPr>
                        <a:t>Total Participation</a:t>
                      </a:r>
                      <a:endParaRPr lang="en-US" sz="1000">
                        <a:effectLst/>
                        <a:latin typeface="Times New Roman"/>
                        <a:ea typeface="Times New Roman"/>
                        <a:cs typeface="Times New Roman"/>
                      </a:endParaRPr>
                    </a:p>
                  </a:txBody>
                  <a:tcPr marL="68580" marR="68580" marT="0" marB="0" anchor="ctr"/>
                </a:tc>
                <a:tc>
                  <a:txBody>
                    <a:bodyPr/>
                    <a:lstStyle/>
                    <a:p>
                      <a:pPr marL="0" marR="403225" algn="ctr">
                        <a:lnSpc>
                          <a:spcPts val="1095"/>
                        </a:lnSpc>
                        <a:spcBef>
                          <a:spcPts val="0"/>
                        </a:spcBef>
                        <a:spcAft>
                          <a:spcPts val="45"/>
                        </a:spcAft>
                        <a:tabLst>
                          <a:tab pos="617220" algn="l"/>
                        </a:tabLst>
                      </a:pPr>
                      <a:r>
                        <a:rPr lang="en-US" sz="900">
                          <a:effectLst/>
                        </a:rPr>
                        <a:t>       699</a:t>
                      </a:r>
                      <a:endParaRPr lang="en-US" sz="1000">
                        <a:effectLst/>
                        <a:latin typeface="Times New Roman"/>
                        <a:ea typeface="Times New Roman"/>
                        <a:cs typeface="Times New Roman"/>
                      </a:endParaRPr>
                    </a:p>
                  </a:txBody>
                  <a:tcPr marL="68580" marR="68580" marT="0" marB="0" anchor="ctr"/>
                </a:tc>
                <a:tc>
                  <a:txBody>
                    <a:bodyPr/>
                    <a:lstStyle/>
                    <a:p>
                      <a:pPr marL="0" marR="727710" algn="ctr">
                        <a:lnSpc>
                          <a:spcPts val="1095"/>
                        </a:lnSpc>
                        <a:spcBef>
                          <a:spcPts val="0"/>
                        </a:spcBef>
                        <a:spcAft>
                          <a:spcPts val="45"/>
                        </a:spcAft>
                      </a:pPr>
                      <a:r>
                        <a:rPr lang="en-US" sz="900" dirty="0">
                          <a:effectLst/>
                        </a:rPr>
                        <a:t>100%</a:t>
                      </a:r>
                      <a:endParaRPr lang="en-US" sz="1000" dirty="0">
                        <a:effectLst/>
                        <a:latin typeface="Times New Roman"/>
                        <a:ea typeface="Times New Roman"/>
                        <a:cs typeface="Times New Roman"/>
                      </a:endParaRPr>
                    </a:p>
                  </a:txBody>
                  <a:tcPr marL="68580" marR="68580" marT="0" marB="0" anchor="ct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3283938884"/>
              </p:ext>
            </p:extLst>
          </p:nvPr>
        </p:nvGraphicFramePr>
        <p:xfrm>
          <a:off x="1195011" y="5503482"/>
          <a:ext cx="6898111" cy="274320"/>
        </p:xfrm>
        <a:graphic>
          <a:graphicData uri="http://schemas.openxmlformats.org/drawingml/2006/table">
            <a:tbl>
              <a:tblPr firstRow="1" firstCol="1" bandRow="1">
                <a:tableStyleId>{5C22544A-7EE6-4342-B048-85BDC9FD1C3A}</a:tableStyleId>
              </a:tblPr>
              <a:tblGrid>
                <a:gridCol w="2912965"/>
                <a:gridCol w="1201003"/>
                <a:gridCol w="2784143"/>
              </a:tblGrid>
              <a:tr h="0">
                <a:tc>
                  <a:txBody>
                    <a:bodyPr/>
                    <a:lstStyle/>
                    <a:p>
                      <a:pPr marL="0" marR="0">
                        <a:spcBef>
                          <a:spcPts val="0"/>
                        </a:spcBef>
                        <a:spcAft>
                          <a:spcPts val="0"/>
                        </a:spcAft>
                      </a:pPr>
                      <a:r>
                        <a:rPr lang="en-US" sz="900">
                          <a:effectLst/>
                        </a:rPr>
                        <a:t>Maintained cholesterol under 200 points</a:t>
                      </a:r>
                      <a:endParaRPr lang="en-US" sz="100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900">
                          <a:effectLst/>
                        </a:rPr>
                        <a:t>406</a:t>
                      </a:r>
                      <a:endParaRPr lang="en-US" sz="100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900">
                          <a:effectLst/>
                        </a:rPr>
                        <a:t>58.08%</a:t>
                      </a:r>
                      <a:endParaRPr lang="en-US" sz="1000">
                        <a:effectLst/>
                        <a:latin typeface="Times New Roman"/>
                        <a:ea typeface="Times New Roman"/>
                        <a:cs typeface="Times New Roman"/>
                      </a:endParaRPr>
                    </a:p>
                  </a:txBody>
                  <a:tcPr marL="68580" marR="68580" marT="0" marB="0" anchor="ctr"/>
                </a:tc>
              </a:tr>
              <a:tr h="0">
                <a:tc>
                  <a:txBody>
                    <a:bodyPr/>
                    <a:lstStyle/>
                    <a:p>
                      <a:pPr marL="0" marR="0">
                        <a:spcBef>
                          <a:spcPts val="0"/>
                        </a:spcBef>
                        <a:spcAft>
                          <a:spcPts val="0"/>
                        </a:spcAft>
                      </a:pPr>
                      <a:r>
                        <a:rPr lang="en-US" sz="900">
                          <a:effectLst/>
                        </a:rPr>
                        <a:t>Maintained cholesterol 200 points or over</a:t>
                      </a:r>
                      <a:endParaRPr lang="en-US" sz="100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900">
                          <a:effectLst/>
                        </a:rPr>
                        <a:t>149</a:t>
                      </a:r>
                      <a:endParaRPr lang="en-US" sz="100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900" dirty="0">
                          <a:effectLst/>
                        </a:rPr>
                        <a:t>21.32%</a:t>
                      </a:r>
                      <a:endParaRPr lang="en-US" sz="1000" dirty="0">
                        <a:effectLst/>
                        <a:latin typeface="Times New Roman"/>
                        <a:ea typeface="Times New Roman"/>
                        <a:cs typeface="Times New Roman"/>
                      </a:endParaRPr>
                    </a:p>
                  </a:txBody>
                  <a:tcPr marL="68580" marR="68580" marT="0" marB="0" anchor="ctr"/>
                </a:tc>
              </a:tr>
            </a:tbl>
          </a:graphicData>
        </a:graphic>
      </p:graphicFrame>
      <p:sp>
        <p:nvSpPr>
          <p:cNvPr id="6" name="Rectangle 1"/>
          <p:cNvSpPr>
            <a:spLocks noChangeArrowheads="1"/>
          </p:cNvSpPr>
          <p:nvPr/>
        </p:nvSpPr>
        <p:spPr bwMode="auto">
          <a:xfrm>
            <a:off x="866989" y="1402001"/>
            <a:ext cx="7276351" cy="41088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575"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lang="en-US" sz="900" dirty="0">
              <a:solidFill>
                <a:srgbClr val="000000"/>
              </a:solidFill>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lang="en-US" sz="900" dirty="0">
              <a:solidFill>
                <a:srgbClr val="000000"/>
              </a:solidFill>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lang="en-US" sz="900" dirty="0">
              <a:solidFill>
                <a:srgbClr val="000000"/>
              </a:solidFill>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lang="en-US" sz="900" dirty="0">
              <a:solidFill>
                <a:srgbClr val="000000"/>
              </a:solidFill>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lang="en-US" sz="900" dirty="0">
              <a:solidFill>
                <a:srgbClr val="000000"/>
              </a:solidFill>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lang="en-US" sz="900" dirty="0">
              <a:solidFill>
                <a:srgbClr val="000000"/>
              </a:solidFill>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lang="en-US" sz="900" dirty="0">
              <a:solidFill>
                <a:srgbClr val="000000"/>
              </a:solidFill>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lang="en-US" sz="900" dirty="0">
              <a:solidFill>
                <a:srgbClr val="000000"/>
              </a:solidFill>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lang="en-US" sz="900" dirty="0">
              <a:solidFill>
                <a:srgbClr val="000000"/>
              </a:solidFill>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lang="en-US" sz="900" dirty="0">
              <a:solidFill>
                <a:srgbClr val="000000"/>
              </a:solidFill>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lang="en-US" sz="900" dirty="0">
              <a:solidFill>
                <a:srgbClr val="000000"/>
              </a:solidFill>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lang="en-US" sz="900" dirty="0">
              <a:solidFill>
                <a:srgbClr val="000000"/>
              </a:solidFill>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endParaRPr lang="en-US" sz="900" dirty="0">
              <a:solidFill>
                <a:srgbClr val="000000"/>
              </a:solidFill>
              <a:latin typeface="Verdana" pitchFamily="34" charset="0"/>
              <a:ea typeface="Times New Roman" pitchFamily="18" charset="0"/>
              <a:cs typeface="Arial" pitchFamily="34" charset="0"/>
            </a:endParaRPr>
          </a:p>
          <a:p>
            <a:pPr marL="0" marR="0" lvl="0" indent="28575"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a:t>
            </a:r>
            <a:r>
              <a:rPr kumimoji="0" lang="bg-BG" sz="9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No Range Change Participants</a:t>
            </a:r>
            <a:r>
              <a:rPr kumimoji="0" lang="en-US" sz="9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Totals		% of Total Participation</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8575" algn="l" defTabSz="914400" rtl="0" eaLnBrk="0" fontAlgn="base" latinLnBrk="0" hangingPunct="0">
              <a:lnSpc>
                <a:spcPct val="100000"/>
              </a:lnSpc>
              <a:spcBef>
                <a:spcPct val="0"/>
              </a:spcBef>
              <a:spcAft>
                <a:spcPct val="0"/>
              </a:spcAft>
              <a:buClrTx/>
              <a:buSzTx/>
              <a:buFontTx/>
              <a:buNone/>
              <a:tabLst/>
            </a:pPr>
            <a:r>
              <a:rPr kumimoji="0" lang="bg-BG" sz="9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*These participants could have significant change within the same health range.</a:t>
            </a:r>
            <a:endParaRPr kumimoji="0" lang="bg-BG"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594451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28600"/>
            <a:ext cx="8399329" cy="373063"/>
          </a:xfrm>
        </p:spPr>
        <p:txBody>
          <a:bodyPr/>
          <a:lstStyle/>
          <a:p>
            <a:r>
              <a:rPr lang="en-US" dirty="0" smtClean="0"/>
              <a:t>Mass Screening Events</a:t>
            </a:r>
            <a:endParaRPr lang="en-US" dirty="0"/>
          </a:p>
        </p:txBody>
      </p:sp>
      <p:sp>
        <p:nvSpPr>
          <p:cNvPr id="5" name="Rectangle 5"/>
          <p:cNvSpPr txBox="1">
            <a:spLocks noChangeArrowheads="1"/>
          </p:cNvSpPr>
          <p:nvPr/>
        </p:nvSpPr>
        <p:spPr>
          <a:xfrm>
            <a:off x="236252" y="1043273"/>
            <a:ext cx="8590248" cy="4634195"/>
          </a:xfrm>
          <a:prstGeom prst="rect">
            <a:avLst/>
          </a:prstGeom>
        </p:spPr>
        <p:txBody>
          <a:bodyPr/>
          <a:lstStyle/>
          <a:p>
            <a:pPr marL="342900" lvl="1" indent="-342900" algn="l">
              <a:spcBef>
                <a:spcPts val="600"/>
              </a:spcBef>
              <a:spcAft>
                <a:spcPts val="600"/>
              </a:spcAft>
              <a:buClr>
                <a:srgbClr val="003478"/>
              </a:buClr>
              <a:buSzPct val="110000"/>
              <a:buFont typeface="Wingdings" pitchFamily="2" charset="2"/>
              <a:buChar char="v"/>
              <a:defRPr/>
            </a:pPr>
            <a:r>
              <a:rPr lang="en-US" b="0" dirty="0" smtClean="0"/>
              <a:t>48 Mass Screening events were held between July 1, 2011 and June 30, 2012 at the Anchorage, Fairbanks and Juneau Campuses</a:t>
            </a:r>
          </a:p>
          <a:p>
            <a:pPr marL="800100" lvl="2" indent="-342900" algn="l">
              <a:spcBef>
                <a:spcPts val="600"/>
              </a:spcBef>
              <a:spcAft>
                <a:spcPts val="600"/>
              </a:spcAft>
              <a:buClr>
                <a:srgbClr val="003478"/>
              </a:buClr>
              <a:buSzPct val="110000"/>
              <a:buFont typeface="Wingdings" pitchFamily="2" charset="2"/>
              <a:buChar char="v"/>
              <a:defRPr/>
            </a:pPr>
            <a:r>
              <a:rPr lang="en-US" b="0" dirty="0" smtClean="0"/>
              <a:t>21 events were held in Anchorage, 20 in Fairbanks, and 7 in Juneau</a:t>
            </a:r>
          </a:p>
          <a:p>
            <a:pPr marL="800100" lvl="2" indent="-342900" algn="l">
              <a:spcBef>
                <a:spcPts val="600"/>
              </a:spcBef>
              <a:spcAft>
                <a:spcPts val="600"/>
              </a:spcAft>
              <a:buClr>
                <a:srgbClr val="003478"/>
              </a:buClr>
              <a:buSzPct val="110000"/>
              <a:buFont typeface="Tahoma" pitchFamily="34" charset="0"/>
              <a:buChar char="−"/>
              <a:defRPr/>
            </a:pPr>
            <a:r>
              <a:rPr lang="en-US" sz="1600" b="0" dirty="0" smtClean="0"/>
              <a:t>There were 7 activities as part of the screenings.  </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There were 2,715 screening tests performed and participants could have participated in multiple screenings</a:t>
            </a:r>
          </a:p>
          <a:p>
            <a:pPr marL="1714500" lvl="4" indent="-342900" algn="l">
              <a:spcBef>
                <a:spcPts val="600"/>
              </a:spcBef>
              <a:spcAft>
                <a:spcPts val="600"/>
              </a:spcAft>
              <a:buClr>
                <a:srgbClr val="003478"/>
              </a:buClr>
              <a:buSzPct val="110000"/>
              <a:buFont typeface="Tahoma" pitchFamily="34" charset="0"/>
              <a:buChar char="−"/>
              <a:defRPr/>
            </a:pPr>
            <a:r>
              <a:rPr lang="en-US" sz="1200" b="0" dirty="0" smtClean="0"/>
              <a:t>Total Waist Circumference Screening Tests: 369</a:t>
            </a:r>
          </a:p>
          <a:p>
            <a:pPr marL="1714500" lvl="4" indent="-342900" algn="l">
              <a:spcBef>
                <a:spcPts val="600"/>
              </a:spcBef>
              <a:spcAft>
                <a:spcPts val="600"/>
              </a:spcAft>
              <a:buClr>
                <a:srgbClr val="003478"/>
              </a:buClr>
              <a:buSzPct val="110000"/>
              <a:buFont typeface="Tahoma" pitchFamily="34" charset="0"/>
              <a:buChar char="−"/>
              <a:defRPr/>
            </a:pPr>
            <a:r>
              <a:rPr lang="en-US" sz="1200" b="0" dirty="0" smtClean="0"/>
              <a:t>Total Weight Screening Tests: 490</a:t>
            </a:r>
          </a:p>
          <a:p>
            <a:pPr marL="1714500" lvl="4" indent="-342900" algn="l">
              <a:spcBef>
                <a:spcPts val="600"/>
              </a:spcBef>
              <a:spcAft>
                <a:spcPts val="600"/>
              </a:spcAft>
              <a:buClr>
                <a:srgbClr val="003478"/>
              </a:buClr>
              <a:buSzPct val="110000"/>
              <a:buFont typeface="Tahoma" pitchFamily="34" charset="0"/>
              <a:buChar char="−"/>
              <a:defRPr/>
            </a:pPr>
            <a:r>
              <a:rPr lang="en-US" sz="1200" b="0" dirty="0" smtClean="0"/>
              <a:t>Total BMI Screening Tests: 484</a:t>
            </a:r>
          </a:p>
          <a:p>
            <a:pPr marL="1714500" lvl="4" indent="-342900" algn="l">
              <a:spcBef>
                <a:spcPts val="600"/>
              </a:spcBef>
              <a:spcAft>
                <a:spcPts val="600"/>
              </a:spcAft>
              <a:buClr>
                <a:srgbClr val="003478"/>
              </a:buClr>
              <a:buSzPct val="110000"/>
              <a:buFont typeface="Tahoma" pitchFamily="34" charset="0"/>
              <a:buChar char="−"/>
              <a:defRPr/>
            </a:pPr>
            <a:r>
              <a:rPr lang="en-US" sz="1200" b="0" dirty="0" smtClean="0"/>
              <a:t>Total Cholesterol/Glucose Screening Tests: 324</a:t>
            </a:r>
          </a:p>
          <a:p>
            <a:pPr marL="1714500" lvl="4" indent="-342900" algn="l">
              <a:spcBef>
                <a:spcPts val="600"/>
              </a:spcBef>
              <a:spcAft>
                <a:spcPts val="600"/>
              </a:spcAft>
              <a:buClr>
                <a:srgbClr val="003478"/>
              </a:buClr>
              <a:buSzPct val="110000"/>
              <a:buFont typeface="Tahoma" pitchFamily="34" charset="0"/>
              <a:buChar char="−"/>
              <a:defRPr/>
            </a:pPr>
            <a:r>
              <a:rPr lang="en-US" sz="1200" b="0" dirty="0" smtClean="0"/>
              <a:t>Total Blood Pressure Screening Tests: 492</a:t>
            </a:r>
          </a:p>
          <a:p>
            <a:pPr marL="1714500" lvl="4" indent="-342900" algn="l">
              <a:spcBef>
                <a:spcPts val="600"/>
              </a:spcBef>
              <a:spcAft>
                <a:spcPts val="600"/>
              </a:spcAft>
              <a:buClr>
                <a:srgbClr val="003478"/>
              </a:buClr>
              <a:buSzPct val="110000"/>
              <a:buFont typeface="Tahoma" pitchFamily="34" charset="0"/>
              <a:buChar char="−"/>
              <a:defRPr/>
            </a:pPr>
            <a:r>
              <a:rPr lang="en-US" sz="1200" b="0" dirty="0" smtClean="0"/>
              <a:t>Total Body Composition Screening Tests: 441</a:t>
            </a:r>
          </a:p>
          <a:p>
            <a:pPr marL="1714500" lvl="4" indent="-342900" algn="l">
              <a:spcBef>
                <a:spcPts val="600"/>
              </a:spcBef>
              <a:spcAft>
                <a:spcPts val="600"/>
              </a:spcAft>
              <a:buClr>
                <a:srgbClr val="003478"/>
              </a:buClr>
              <a:buSzPct val="110000"/>
              <a:buFont typeface="Tahoma" pitchFamily="34" charset="0"/>
              <a:buChar char="−"/>
              <a:defRPr/>
            </a:pPr>
            <a:r>
              <a:rPr lang="en-US" sz="1200" b="0" dirty="0" smtClean="0"/>
              <a:t>Total Balance Tests: 115</a:t>
            </a:r>
          </a:p>
          <a:p>
            <a:pPr marL="1714500" lvl="4" indent="-342900" algn="l">
              <a:spcBef>
                <a:spcPts val="600"/>
              </a:spcBef>
              <a:spcAft>
                <a:spcPts val="600"/>
              </a:spcAft>
              <a:buClr>
                <a:srgbClr val="003478"/>
              </a:buClr>
              <a:buSzPct val="110000"/>
              <a:buFont typeface="Tahoma" pitchFamily="34" charset="0"/>
              <a:buChar char="−"/>
              <a:defRPr/>
            </a:pPr>
            <a:endParaRPr lang="en-US" sz="1400" b="0" dirty="0" smtClean="0"/>
          </a:p>
          <a:p>
            <a:pPr marL="1714500" lvl="4" indent="-342900" algn="l">
              <a:spcBef>
                <a:spcPts val="600"/>
              </a:spcBef>
              <a:spcAft>
                <a:spcPts val="600"/>
              </a:spcAft>
              <a:buClr>
                <a:srgbClr val="003478"/>
              </a:buClr>
              <a:buSzPct val="110000"/>
              <a:buFont typeface="Tahoma" pitchFamily="34" charset="0"/>
              <a:buChar char="−"/>
              <a:defRPr/>
            </a:pPr>
            <a:endParaRPr lang="en-US" sz="1400" b="0" dirty="0" smtClean="0"/>
          </a:p>
          <a:p>
            <a:pPr marL="1714500" lvl="4" indent="-342900" algn="l">
              <a:spcBef>
                <a:spcPts val="600"/>
              </a:spcBef>
              <a:spcAft>
                <a:spcPts val="600"/>
              </a:spcAft>
              <a:buClr>
                <a:srgbClr val="003478"/>
              </a:buClr>
              <a:buSzPct val="110000"/>
              <a:buFont typeface="Wingdings" pitchFamily="2" charset="2"/>
              <a:buChar char="v"/>
              <a:defRPr/>
            </a:pPr>
            <a:endParaRPr lang="en-US" sz="1400" b="0" dirty="0" smtClean="0"/>
          </a:p>
          <a:p>
            <a:pPr marL="1257300" lvl="3" indent="-342900" algn="l">
              <a:spcBef>
                <a:spcPts val="600"/>
              </a:spcBef>
              <a:spcAft>
                <a:spcPts val="600"/>
              </a:spcAft>
              <a:buClr>
                <a:srgbClr val="003478"/>
              </a:buClr>
              <a:buSzPct val="110000"/>
              <a:buFont typeface="Wingdings" pitchFamily="2" charset="2"/>
              <a:buChar char="v"/>
              <a:defRPr/>
            </a:pPr>
            <a:endParaRPr lang="en-US" sz="1400" b="0" dirty="0" smtClean="0"/>
          </a:p>
          <a:p>
            <a:pPr marL="800100" lvl="2" indent="-342900">
              <a:spcBef>
                <a:spcPts val="600"/>
              </a:spcBef>
              <a:spcAft>
                <a:spcPts val="600"/>
              </a:spcAft>
              <a:buClr>
                <a:srgbClr val="003478"/>
              </a:buClr>
              <a:buSzPct val="110000"/>
              <a:defRPr/>
            </a:pPr>
            <a:endParaRPr lang="en-US" sz="1600" dirty="0" smtClean="0">
              <a:latin typeface="+mn-lt"/>
            </a:endParaRPr>
          </a:p>
        </p:txBody>
      </p:sp>
      <p:sp>
        <p:nvSpPr>
          <p:cNvPr id="4" name="TextBox 3"/>
          <p:cNvSpPr txBox="1"/>
          <p:nvPr/>
        </p:nvSpPr>
        <p:spPr>
          <a:xfrm>
            <a:off x="236252" y="5909199"/>
            <a:ext cx="8146782" cy="400110"/>
          </a:xfrm>
          <a:prstGeom prst="rect">
            <a:avLst/>
          </a:prstGeom>
          <a:noFill/>
        </p:spPr>
        <p:txBody>
          <a:bodyPr wrap="none" rtlCol="0">
            <a:spAutoFit/>
          </a:bodyPr>
          <a:lstStyle/>
          <a:p>
            <a:pPr algn="l"/>
            <a:r>
              <a:rPr lang="en-US" sz="1000" b="0" dirty="0" smtClean="0"/>
              <a:t>December Holiday Health Screenings included: Waist Circumference, Weight, Height, BMI, Blood Pressure, Balance, and Body Composition.  </a:t>
            </a:r>
          </a:p>
          <a:p>
            <a:pPr algn="l"/>
            <a:r>
              <a:rPr lang="en-US" sz="1000" b="0" dirty="0" smtClean="0"/>
              <a:t>Know Your Numbers Spring Screenings added Cholesterol/Glucose and do not include Balance.</a:t>
            </a:r>
            <a:endParaRPr lang="en-US" sz="10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28600"/>
            <a:ext cx="8399329" cy="373063"/>
          </a:xfrm>
        </p:spPr>
        <p:txBody>
          <a:bodyPr/>
          <a:lstStyle/>
          <a:p>
            <a:r>
              <a:rPr lang="en-US" dirty="0" smtClean="0"/>
              <a:t>Mass Screening – Blood Pressure</a:t>
            </a:r>
            <a:endParaRPr lang="en-US" dirty="0"/>
          </a:p>
        </p:txBody>
      </p:sp>
      <p:sp>
        <p:nvSpPr>
          <p:cNvPr id="5" name="Rectangle 5"/>
          <p:cNvSpPr txBox="1">
            <a:spLocks noChangeArrowheads="1"/>
          </p:cNvSpPr>
          <p:nvPr/>
        </p:nvSpPr>
        <p:spPr>
          <a:xfrm>
            <a:off x="236252" y="1043274"/>
            <a:ext cx="8590248" cy="3823693"/>
          </a:xfrm>
          <a:prstGeom prst="rect">
            <a:avLst/>
          </a:prstGeom>
        </p:spPr>
        <p:txBody>
          <a:bodyPr/>
          <a:lstStyle/>
          <a:p>
            <a:pPr marL="342900" lvl="1" indent="-342900" algn="l">
              <a:spcBef>
                <a:spcPts val="600"/>
              </a:spcBef>
              <a:spcAft>
                <a:spcPts val="600"/>
              </a:spcAft>
              <a:buClr>
                <a:srgbClr val="003478"/>
              </a:buClr>
              <a:buSzPct val="110000"/>
              <a:buFont typeface="Wingdings" pitchFamily="2" charset="2"/>
              <a:buChar char="v"/>
              <a:defRPr/>
            </a:pPr>
            <a:r>
              <a:rPr lang="en-US" b="0" dirty="0" smtClean="0"/>
              <a:t>Blood Pressure Numbers</a:t>
            </a:r>
          </a:p>
          <a:p>
            <a:pPr marL="800100" lvl="2" indent="-342900" algn="l">
              <a:spcBef>
                <a:spcPts val="600"/>
              </a:spcBef>
              <a:spcAft>
                <a:spcPts val="600"/>
              </a:spcAft>
              <a:buClr>
                <a:srgbClr val="003478"/>
              </a:buClr>
              <a:buSzPct val="110000"/>
              <a:buFont typeface="Tahoma" pitchFamily="34" charset="0"/>
              <a:buChar char="−"/>
              <a:defRPr/>
            </a:pPr>
            <a:r>
              <a:rPr lang="en-US" sz="1600" b="0" dirty="0" smtClean="0"/>
              <a:t>492 blood pressure tests</a:t>
            </a:r>
          </a:p>
          <a:p>
            <a:pPr marL="800100" lvl="2" indent="-342900" algn="l">
              <a:spcBef>
                <a:spcPts val="600"/>
              </a:spcBef>
              <a:spcAft>
                <a:spcPts val="600"/>
              </a:spcAft>
              <a:buClr>
                <a:srgbClr val="003478"/>
              </a:buClr>
              <a:buSzPct val="110000"/>
              <a:buFont typeface="Tahoma" pitchFamily="34" charset="0"/>
              <a:buChar char="−"/>
              <a:defRPr/>
            </a:pPr>
            <a:r>
              <a:rPr lang="en-US" sz="1600" b="0" dirty="0" smtClean="0"/>
              <a:t>86 tests or 17% had high blood pressure (140/90)</a:t>
            </a:r>
          </a:p>
          <a:p>
            <a:pPr marL="800100" lvl="2" indent="-342900" algn="l">
              <a:spcBef>
                <a:spcPts val="600"/>
              </a:spcBef>
              <a:spcAft>
                <a:spcPts val="600"/>
              </a:spcAft>
              <a:buClr>
                <a:srgbClr val="003478"/>
              </a:buClr>
              <a:buSzPct val="110000"/>
              <a:buFont typeface="Tahoma" pitchFamily="34" charset="0"/>
              <a:buChar char="−"/>
              <a:defRPr/>
            </a:pPr>
            <a:r>
              <a:rPr lang="en-US" sz="1600" b="0" dirty="0" smtClean="0"/>
              <a:t>High blood pressure can damage the heart, brain, kidneys, or eyes. This damage causes problems like coronary artery disease, stroke, and kidney failure.</a:t>
            </a:r>
          </a:p>
          <a:p>
            <a:pPr marL="800100" lvl="2" indent="-342900" algn="l">
              <a:spcBef>
                <a:spcPts val="600"/>
              </a:spcBef>
              <a:spcAft>
                <a:spcPts val="600"/>
              </a:spcAft>
              <a:buClr>
                <a:srgbClr val="003478"/>
              </a:buClr>
              <a:buSzPct val="110000"/>
              <a:buFont typeface="Tahoma" pitchFamily="34" charset="0"/>
              <a:buChar char="−"/>
              <a:defRPr/>
            </a:pPr>
            <a:r>
              <a:rPr lang="en-US" sz="1600" b="0" dirty="0" smtClean="0"/>
              <a:t>Blood pressure is a measure of how hard the blood pushes against the walls of your arteries as it moves through your body</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Normal blood pressure is 120/80</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High blood pressure is 140/90 or higher</a:t>
            </a:r>
            <a:endParaRPr lang="en-US" sz="1600" b="0" dirty="0" smtClean="0"/>
          </a:p>
          <a:p>
            <a:pPr marL="800100" lvl="2" indent="-342900" algn="l">
              <a:spcBef>
                <a:spcPts val="600"/>
              </a:spcBef>
              <a:spcAft>
                <a:spcPts val="600"/>
              </a:spcAft>
              <a:buClr>
                <a:srgbClr val="003478"/>
              </a:buClr>
              <a:buSzPct val="110000"/>
              <a:defRPr/>
            </a:pPr>
            <a:endParaRPr lang="en-US" sz="1600" dirty="0" smtClean="0">
              <a:latin typeface="+mn-lt"/>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28600"/>
            <a:ext cx="8399329" cy="373063"/>
          </a:xfrm>
        </p:spPr>
        <p:txBody>
          <a:bodyPr/>
          <a:lstStyle/>
          <a:p>
            <a:r>
              <a:rPr lang="en-US" dirty="0" smtClean="0"/>
              <a:t>Mass Screening - Cholesterol</a:t>
            </a:r>
            <a:endParaRPr lang="en-US" dirty="0"/>
          </a:p>
        </p:txBody>
      </p:sp>
      <p:sp>
        <p:nvSpPr>
          <p:cNvPr id="5" name="Rectangle 5"/>
          <p:cNvSpPr txBox="1">
            <a:spLocks noChangeArrowheads="1"/>
          </p:cNvSpPr>
          <p:nvPr/>
        </p:nvSpPr>
        <p:spPr>
          <a:xfrm>
            <a:off x="236252" y="1043275"/>
            <a:ext cx="8590248" cy="419766"/>
          </a:xfrm>
          <a:prstGeom prst="rect">
            <a:avLst/>
          </a:prstGeom>
        </p:spPr>
        <p:txBody>
          <a:bodyPr/>
          <a:lstStyle/>
          <a:p>
            <a:pPr marL="342900" lvl="1" indent="-342900" algn="l">
              <a:spcBef>
                <a:spcPts val="600"/>
              </a:spcBef>
              <a:spcAft>
                <a:spcPts val="600"/>
              </a:spcAft>
              <a:buClr>
                <a:srgbClr val="003478"/>
              </a:buClr>
              <a:buSzPct val="110000"/>
              <a:buFont typeface="Wingdings" pitchFamily="2" charset="2"/>
              <a:buChar char="v"/>
              <a:defRPr/>
            </a:pPr>
            <a:r>
              <a:rPr lang="en-US" b="0" dirty="0" smtClean="0"/>
              <a:t>Blood Cholesterol Abnormal Results – 324 Participants </a:t>
            </a:r>
            <a:endParaRPr lang="en-US" b="0" dirty="0" smtClean="0">
              <a:solidFill>
                <a:srgbClr val="FF0000"/>
              </a:solidFill>
            </a:endParaRPr>
          </a:p>
          <a:p>
            <a:pPr marL="800100" lvl="2" indent="-342900" algn="l">
              <a:spcBef>
                <a:spcPts val="600"/>
              </a:spcBef>
              <a:spcAft>
                <a:spcPts val="600"/>
              </a:spcAft>
              <a:buClr>
                <a:srgbClr val="003478"/>
              </a:buClr>
              <a:buSzPct val="110000"/>
              <a:buFont typeface="Tahoma" pitchFamily="34" charset="0"/>
              <a:buChar char="−"/>
              <a:defRPr/>
            </a:pPr>
            <a:r>
              <a:rPr lang="en-US" sz="1600" b="0" dirty="0" smtClean="0"/>
              <a:t>High Density Lipoprotein (HDL) – Good Cholesterol</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75 participants (23%) had HDL under 40 mg/dL</a:t>
            </a:r>
          </a:p>
          <a:p>
            <a:pPr marL="800100" lvl="2" indent="-342900" algn="l">
              <a:spcBef>
                <a:spcPts val="600"/>
              </a:spcBef>
              <a:spcAft>
                <a:spcPts val="600"/>
              </a:spcAft>
              <a:buClr>
                <a:srgbClr val="003478"/>
              </a:buClr>
              <a:buSzPct val="110000"/>
              <a:buFont typeface="Tahoma" pitchFamily="34" charset="0"/>
              <a:buChar char="−"/>
              <a:defRPr/>
            </a:pPr>
            <a:r>
              <a:rPr lang="en-US" sz="1600" b="0" dirty="0" smtClean="0"/>
              <a:t>Low Density Lipoprotein (LDL) – Bad Cholesterol</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30 participants (9%) had LDL over 130 mg/dL</a:t>
            </a:r>
          </a:p>
          <a:p>
            <a:pPr marL="800100" lvl="2" indent="-342900" algn="l">
              <a:spcBef>
                <a:spcPts val="600"/>
              </a:spcBef>
              <a:spcAft>
                <a:spcPts val="600"/>
              </a:spcAft>
              <a:buClr>
                <a:srgbClr val="003478"/>
              </a:buClr>
              <a:buSzPct val="110000"/>
              <a:buFont typeface="Tahoma" pitchFamily="34" charset="0"/>
              <a:buChar char="−"/>
              <a:defRPr/>
            </a:pPr>
            <a:r>
              <a:rPr lang="en-US" sz="1600" b="0" dirty="0" smtClean="0"/>
              <a:t>Triglycerides</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18 participants (5%) had triglycerides over 150 mg/dL</a:t>
            </a:r>
          </a:p>
          <a:p>
            <a:pPr marL="800100" lvl="2" indent="-342900" algn="l">
              <a:spcBef>
                <a:spcPts val="600"/>
              </a:spcBef>
              <a:spcAft>
                <a:spcPts val="600"/>
              </a:spcAft>
              <a:buClr>
                <a:srgbClr val="003478"/>
              </a:buClr>
              <a:buSzPct val="110000"/>
              <a:buFont typeface="Tahoma" pitchFamily="34" charset="0"/>
              <a:buChar char="−"/>
              <a:defRPr/>
            </a:pPr>
            <a:r>
              <a:rPr lang="en-US" sz="1600" b="0" dirty="0" smtClean="0"/>
              <a:t>Total Cholesterol</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113 participants (35%) had total cholesterol over 200 mg/dL</a:t>
            </a:r>
          </a:p>
          <a:p>
            <a:pPr marL="800100" lvl="2" indent="-342900" algn="l">
              <a:spcBef>
                <a:spcPts val="600"/>
              </a:spcBef>
              <a:spcAft>
                <a:spcPts val="600"/>
              </a:spcAft>
              <a:buClr>
                <a:srgbClr val="003478"/>
              </a:buClr>
              <a:buSzPct val="110000"/>
              <a:buFont typeface="Tahoma" pitchFamily="34" charset="0"/>
              <a:buChar char="−"/>
              <a:defRPr/>
            </a:pPr>
            <a:r>
              <a:rPr lang="en-US" sz="1600" b="0" dirty="0" smtClean="0"/>
              <a:t>Glucose</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84 participants (26%) had glucose of 100 mg/dL</a:t>
            </a:r>
          </a:p>
          <a:p>
            <a:pPr marL="342900" lvl="1" indent="-342900" algn="l">
              <a:spcBef>
                <a:spcPts val="600"/>
              </a:spcBef>
              <a:spcAft>
                <a:spcPts val="600"/>
              </a:spcAft>
              <a:buClr>
                <a:srgbClr val="003478"/>
              </a:buClr>
              <a:buSzPct val="110000"/>
              <a:buFont typeface="Wingdings" pitchFamily="2" charset="2"/>
              <a:buChar char="v"/>
              <a:defRPr/>
            </a:pPr>
            <a:r>
              <a:rPr lang="en-US" b="0" dirty="0" smtClean="0"/>
              <a:t>High cholesterol is 240 mg/dL and above; borderline high cholesterol is 200 -239 mg/dL; normal cholesterol is less than 200 mg/dL (based on Vitality Group cholesterol measures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28600"/>
            <a:ext cx="8399329" cy="373063"/>
          </a:xfrm>
        </p:spPr>
        <p:txBody>
          <a:bodyPr/>
          <a:lstStyle/>
          <a:p>
            <a:r>
              <a:rPr lang="en-US" dirty="0" smtClean="0"/>
              <a:t>Mass Screening – Body Composition</a:t>
            </a:r>
            <a:endParaRPr lang="en-US" dirty="0"/>
          </a:p>
        </p:txBody>
      </p:sp>
      <p:sp>
        <p:nvSpPr>
          <p:cNvPr id="5" name="Rectangle 5"/>
          <p:cNvSpPr txBox="1">
            <a:spLocks noChangeArrowheads="1"/>
          </p:cNvSpPr>
          <p:nvPr/>
        </p:nvSpPr>
        <p:spPr>
          <a:xfrm>
            <a:off x="236252" y="1043275"/>
            <a:ext cx="8590248" cy="4649602"/>
          </a:xfrm>
          <a:prstGeom prst="rect">
            <a:avLst/>
          </a:prstGeom>
        </p:spPr>
        <p:txBody>
          <a:bodyPr/>
          <a:lstStyle/>
          <a:p>
            <a:pPr marL="342900" lvl="1" indent="-342900" algn="l">
              <a:spcBef>
                <a:spcPts val="600"/>
              </a:spcBef>
              <a:spcAft>
                <a:spcPts val="600"/>
              </a:spcAft>
              <a:buClr>
                <a:srgbClr val="003478"/>
              </a:buClr>
              <a:buSzPct val="110000"/>
              <a:buFont typeface="Wingdings" pitchFamily="2" charset="2"/>
              <a:buChar char="v"/>
              <a:defRPr/>
            </a:pPr>
            <a:r>
              <a:rPr lang="en-US" b="0" dirty="0" smtClean="0"/>
              <a:t>Body Composition Numbers</a:t>
            </a:r>
          </a:p>
          <a:p>
            <a:pPr marL="800100" lvl="2" indent="-342900" algn="l">
              <a:spcBef>
                <a:spcPts val="600"/>
              </a:spcBef>
              <a:spcAft>
                <a:spcPts val="600"/>
              </a:spcAft>
              <a:buClr>
                <a:srgbClr val="003478"/>
              </a:buClr>
              <a:buSzPct val="110000"/>
              <a:buFont typeface="Tahoma" pitchFamily="34" charset="0"/>
              <a:buChar char="−"/>
              <a:defRPr/>
            </a:pPr>
            <a:r>
              <a:rPr lang="en-US" sz="1600" b="0" dirty="0" smtClean="0"/>
              <a:t>Staying at a healthy weight is can help prevent serious health problems, including: </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Heart disease</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Stroke</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High blood pressure</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Type 2 diabetes</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Sleep apnea</a:t>
            </a:r>
          </a:p>
          <a:p>
            <a:pPr marL="800100" lvl="2" indent="-342900" algn="l">
              <a:spcBef>
                <a:spcPts val="600"/>
              </a:spcBef>
              <a:spcAft>
                <a:spcPts val="600"/>
              </a:spcAft>
              <a:buClr>
                <a:srgbClr val="003478"/>
              </a:buClr>
              <a:buSzPct val="110000"/>
              <a:buFont typeface="Tahoma" pitchFamily="34" charset="0"/>
              <a:buChar char="−"/>
              <a:defRPr/>
            </a:pPr>
            <a:r>
              <a:rPr lang="en-US" sz="1600" b="0" dirty="0" smtClean="0"/>
              <a:t>441 participants with body composition screenings</a:t>
            </a:r>
          </a:p>
          <a:p>
            <a:pPr marL="800100" lvl="2" indent="-342900" algn="l">
              <a:spcBef>
                <a:spcPts val="600"/>
              </a:spcBef>
              <a:spcAft>
                <a:spcPts val="600"/>
              </a:spcAft>
              <a:buClr>
                <a:srgbClr val="003478"/>
              </a:buClr>
              <a:buSzPct val="110000"/>
              <a:buFont typeface="Tahoma" pitchFamily="34" charset="0"/>
              <a:buChar char="−"/>
              <a:defRPr/>
            </a:pPr>
            <a:r>
              <a:rPr lang="en-US" sz="1600" b="0" dirty="0" smtClean="0"/>
              <a:t>163 participants or 43% had abnormal numbers</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Abnormal for Men - Over 21% body fat in men ages 20-59</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Abnormal for Women - Over 34% body fat in women ages 20-59</a:t>
            </a:r>
          </a:p>
          <a:p>
            <a:pPr marL="800100" lvl="2" indent="-342900">
              <a:spcBef>
                <a:spcPts val="600"/>
              </a:spcBef>
              <a:spcAft>
                <a:spcPts val="600"/>
              </a:spcAft>
              <a:buClr>
                <a:srgbClr val="003478"/>
              </a:buClr>
              <a:buSzPct val="110000"/>
              <a:defRPr/>
            </a:pPr>
            <a:endParaRPr lang="en-US" sz="1600" dirty="0" smtClean="0">
              <a:latin typeface="+mn-lt"/>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84621" y="5029200"/>
            <a:ext cx="4572000" cy="888858"/>
          </a:xfrm>
        </p:spPr>
        <p:txBody>
          <a:bodyPr/>
          <a:lstStyle/>
          <a:p>
            <a:r>
              <a:rPr lang="en-US" dirty="0" smtClean="0"/>
              <a:t>Wellness Breaks</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28600"/>
            <a:ext cx="8399329" cy="373063"/>
          </a:xfrm>
        </p:spPr>
        <p:txBody>
          <a:bodyPr/>
          <a:lstStyle/>
          <a:p>
            <a:r>
              <a:rPr lang="en-US" dirty="0" smtClean="0"/>
              <a:t>Wellness Breaks</a:t>
            </a:r>
            <a:endParaRPr lang="en-US" dirty="0"/>
          </a:p>
        </p:txBody>
      </p:sp>
      <p:sp>
        <p:nvSpPr>
          <p:cNvPr id="5" name="Rectangle 5"/>
          <p:cNvSpPr txBox="1">
            <a:spLocks noChangeArrowheads="1"/>
          </p:cNvSpPr>
          <p:nvPr/>
        </p:nvSpPr>
        <p:spPr>
          <a:xfrm>
            <a:off x="236252" y="1043275"/>
            <a:ext cx="8590248" cy="419766"/>
          </a:xfrm>
          <a:prstGeom prst="rect">
            <a:avLst/>
          </a:prstGeom>
        </p:spPr>
        <p:txBody>
          <a:bodyPr/>
          <a:lstStyle/>
          <a:p>
            <a:pPr marL="342900" lvl="1" indent="-342900" algn="l">
              <a:spcBef>
                <a:spcPts val="600"/>
              </a:spcBef>
              <a:spcAft>
                <a:spcPts val="600"/>
              </a:spcAft>
              <a:buClr>
                <a:srgbClr val="003478"/>
              </a:buClr>
              <a:buSzPct val="110000"/>
              <a:buFont typeface="Wingdings" pitchFamily="2" charset="2"/>
              <a:buChar char="v"/>
              <a:defRPr/>
            </a:pPr>
            <a:r>
              <a:rPr lang="en-US" b="0" dirty="0" smtClean="0"/>
              <a:t>70 wellness breaks occurred between July 1, 2011 and June 30, 2012</a:t>
            </a:r>
          </a:p>
          <a:p>
            <a:pPr marL="800100" lvl="2" indent="-342900" algn="l">
              <a:spcBef>
                <a:spcPts val="600"/>
              </a:spcBef>
              <a:spcAft>
                <a:spcPts val="600"/>
              </a:spcAft>
              <a:buClr>
                <a:srgbClr val="003478"/>
              </a:buClr>
              <a:buSzPct val="110000"/>
              <a:buFont typeface="Tahoma" pitchFamily="34" charset="0"/>
              <a:buChar char="−"/>
              <a:defRPr/>
            </a:pPr>
            <a:r>
              <a:rPr lang="en-US" sz="1600" b="0" dirty="0" smtClean="0"/>
              <a:t>Participants could have attended multiple presentations, activities, screenings and tests</a:t>
            </a:r>
          </a:p>
          <a:p>
            <a:pPr marL="800100" lvl="2" indent="-342900" algn="l">
              <a:spcBef>
                <a:spcPts val="600"/>
              </a:spcBef>
              <a:spcAft>
                <a:spcPts val="600"/>
              </a:spcAft>
              <a:buClr>
                <a:srgbClr val="003478"/>
              </a:buClr>
              <a:buSzPct val="110000"/>
              <a:buFont typeface="Tahoma" pitchFamily="34" charset="0"/>
              <a:buChar char="−"/>
              <a:defRPr/>
            </a:pPr>
            <a:r>
              <a:rPr lang="en-US" sz="1600" b="0" dirty="0" smtClean="0"/>
              <a:t>Tests are done in addition to mass screenings or IHPs</a:t>
            </a:r>
          </a:p>
          <a:p>
            <a:pPr marL="342900" lvl="1" indent="-342900" algn="l">
              <a:spcBef>
                <a:spcPts val="600"/>
              </a:spcBef>
              <a:spcAft>
                <a:spcPts val="600"/>
              </a:spcAft>
              <a:buClr>
                <a:srgbClr val="003478"/>
              </a:buClr>
              <a:buSzPct val="110000"/>
              <a:buFont typeface="Wingdings" pitchFamily="2" charset="2"/>
              <a:buChar char="v"/>
              <a:defRPr/>
            </a:pPr>
            <a:r>
              <a:rPr lang="en-US" b="0" dirty="0" smtClean="0"/>
              <a:t>900 screenings tests occurred during the  wellness breaks</a:t>
            </a:r>
          </a:p>
        </p:txBody>
      </p:sp>
      <p:graphicFrame>
        <p:nvGraphicFramePr>
          <p:cNvPr id="7" name="Table 6"/>
          <p:cNvGraphicFramePr>
            <a:graphicFrameLocks noGrp="1"/>
          </p:cNvGraphicFramePr>
          <p:nvPr>
            <p:extLst>
              <p:ext uri="{D42A27DB-BD31-4B8C-83A1-F6EECF244321}">
                <p14:modId xmlns="" xmlns:p14="http://schemas.microsoft.com/office/powerpoint/2010/main" val="2111829511"/>
              </p:ext>
            </p:extLst>
          </p:nvPr>
        </p:nvGraphicFramePr>
        <p:xfrm>
          <a:off x="1077048" y="3242024"/>
          <a:ext cx="6533120" cy="2490036"/>
        </p:xfrm>
        <a:graphic>
          <a:graphicData uri="http://schemas.openxmlformats.org/drawingml/2006/table">
            <a:tbl>
              <a:tblPr firstRow="1" bandRow="1">
                <a:tableStyleId>{5C22544A-7EE6-4342-B048-85BDC9FD1C3A}</a:tableStyleId>
              </a:tblPr>
              <a:tblGrid>
                <a:gridCol w="3305964"/>
                <a:gridCol w="3227156"/>
              </a:tblGrid>
              <a:tr h="611948">
                <a:tc>
                  <a:txBody>
                    <a:bodyPr/>
                    <a:lstStyle/>
                    <a:p>
                      <a:pPr algn="ctr"/>
                      <a:r>
                        <a:rPr lang="en-US" sz="1800" dirty="0" smtClean="0">
                          <a:latin typeface="+mj-lt"/>
                        </a:rPr>
                        <a:t>Activity</a:t>
                      </a:r>
                      <a:endParaRPr lang="en-US" sz="1800" dirty="0">
                        <a:latin typeface="+mj-lt"/>
                      </a:endParaRPr>
                    </a:p>
                  </a:txBody>
                  <a:tcPr/>
                </a:tc>
                <a:tc>
                  <a:txBody>
                    <a:bodyPr/>
                    <a:lstStyle/>
                    <a:p>
                      <a:pPr algn="ctr"/>
                      <a:r>
                        <a:rPr lang="en-US" sz="1800" dirty="0" smtClean="0">
                          <a:latin typeface="+mj-lt"/>
                        </a:rPr>
                        <a:t>Total Number of Tests</a:t>
                      </a:r>
                      <a:endParaRPr lang="en-US" sz="1800" dirty="0">
                        <a:latin typeface="+mj-lt"/>
                      </a:endParaRPr>
                    </a:p>
                  </a:txBody>
                  <a:tcPr/>
                </a:tc>
              </a:tr>
              <a:tr h="559558">
                <a:tc>
                  <a:txBody>
                    <a:bodyPr/>
                    <a:lstStyle/>
                    <a:p>
                      <a:r>
                        <a:rPr lang="en-US" sz="1800" dirty="0" smtClean="0">
                          <a:latin typeface="+mj-lt"/>
                        </a:rPr>
                        <a:t>Cholesterol/Glucose</a:t>
                      </a:r>
                      <a:r>
                        <a:rPr lang="en-US" sz="1800" baseline="0" dirty="0" smtClean="0">
                          <a:latin typeface="+mj-lt"/>
                        </a:rPr>
                        <a:t> Screening</a:t>
                      </a:r>
                      <a:endParaRPr lang="en-US" sz="1800" dirty="0">
                        <a:latin typeface="+mj-lt"/>
                      </a:endParaRPr>
                    </a:p>
                  </a:txBody>
                  <a:tcPr/>
                </a:tc>
                <a:tc>
                  <a:txBody>
                    <a:bodyPr/>
                    <a:lstStyle/>
                    <a:p>
                      <a:pPr algn="ctr"/>
                      <a:r>
                        <a:rPr lang="en-US" sz="1800" dirty="0" smtClean="0">
                          <a:solidFill>
                            <a:schemeClr val="tx1"/>
                          </a:solidFill>
                          <a:latin typeface="+mj-lt"/>
                        </a:rPr>
                        <a:t>326</a:t>
                      </a:r>
                      <a:endParaRPr lang="en-US" sz="1800" dirty="0">
                        <a:solidFill>
                          <a:schemeClr val="tx1"/>
                        </a:solidFill>
                        <a:latin typeface="+mj-lt"/>
                      </a:endParaRPr>
                    </a:p>
                  </a:txBody>
                  <a:tcPr/>
                </a:tc>
              </a:tr>
              <a:tr h="542924">
                <a:tc>
                  <a:txBody>
                    <a:bodyPr/>
                    <a:lstStyle/>
                    <a:p>
                      <a:r>
                        <a:rPr lang="en-US" sz="1800" dirty="0" smtClean="0">
                          <a:latin typeface="+mj-lt"/>
                        </a:rPr>
                        <a:t>Blood Pressure</a:t>
                      </a:r>
                      <a:r>
                        <a:rPr lang="en-US" sz="1800" baseline="0" dirty="0" smtClean="0">
                          <a:latin typeface="+mj-lt"/>
                        </a:rPr>
                        <a:t> Screening</a:t>
                      </a:r>
                      <a:endParaRPr lang="en-US" sz="1800" dirty="0">
                        <a:latin typeface="+mj-lt"/>
                      </a:endParaRPr>
                    </a:p>
                  </a:txBody>
                  <a:tcPr/>
                </a:tc>
                <a:tc>
                  <a:txBody>
                    <a:bodyPr/>
                    <a:lstStyle/>
                    <a:p>
                      <a:pPr algn="ctr"/>
                      <a:r>
                        <a:rPr lang="en-US" sz="1800" dirty="0" smtClean="0">
                          <a:solidFill>
                            <a:schemeClr val="tx1"/>
                          </a:solidFill>
                          <a:latin typeface="+mj-lt"/>
                        </a:rPr>
                        <a:t>308</a:t>
                      </a:r>
                      <a:endParaRPr lang="en-US" sz="1800" dirty="0">
                        <a:solidFill>
                          <a:schemeClr val="tx1"/>
                        </a:solidFill>
                        <a:latin typeface="+mj-lt"/>
                      </a:endParaRPr>
                    </a:p>
                  </a:txBody>
                  <a:tcPr/>
                </a:tc>
              </a:tr>
              <a:tr h="775606">
                <a:tc>
                  <a:txBody>
                    <a:bodyPr/>
                    <a:lstStyle/>
                    <a:p>
                      <a:r>
                        <a:rPr lang="en-US" sz="1800" dirty="0" smtClean="0">
                          <a:latin typeface="+mj-lt"/>
                        </a:rPr>
                        <a:t>Body</a:t>
                      </a:r>
                      <a:r>
                        <a:rPr lang="en-US" sz="1800" baseline="0" dirty="0" smtClean="0">
                          <a:latin typeface="+mj-lt"/>
                        </a:rPr>
                        <a:t> Composition Screening</a:t>
                      </a:r>
                      <a:endParaRPr lang="en-US" sz="1800" dirty="0">
                        <a:latin typeface="+mj-lt"/>
                      </a:endParaRPr>
                    </a:p>
                  </a:txBody>
                  <a:tcPr/>
                </a:tc>
                <a:tc>
                  <a:txBody>
                    <a:bodyPr/>
                    <a:lstStyle/>
                    <a:p>
                      <a:pPr algn="ctr"/>
                      <a:r>
                        <a:rPr lang="en-US" sz="1800" dirty="0" smtClean="0">
                          <a:solidFill>
                            <a:schemeClr val="tx1"/>
                          </a:solidFill>
                          <a:latin typeface="+mj-lt"/>
                        </a:rPr>
                        <a:t>266</a:t>
                      </a:r>
                      <a:endParaRPr lang="en-US" sz="1800" dirty="0">
                        <a:solidFill>
                          <a:schemeClr val="tx1"/>
                        </a:solidFill>
                        <a:latin typeface="+mj-lt"/>
                      </a:endParaRPr>
                    </a:p>
                  </a:txBody>
                  <a:tcPr/>
                </a:tc>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28600"/>
            <a:ext cx="8399329" cy="373063"/>
          </a:xfrm>
        </p:spPr>
        <p:txBody>
          <a:bodyPr/>
          <a:lstStyle/>
          <a:p>
            <a:r>
              <a:rPr lang="en-US" dirty="0" smtClean="0"/>
              <a:t>Wellness Breaks Results</a:t>
            </a:r>
            <a:endParaRPr lang="en-US" dirty="0"/>
          </a:p>
        </p:txBody>
      </p:sp>
      <p:sp>
        <p:nvSpPr>
          <p:cNvPr id="5" name="Rectangle 5"/>
          <p:cNvSpPr txBox="1">
            <a:spLocks noChangeArrowheads="1"/>
          </p:cNvSpPr>
          <p:nvPr/>
        </p:nvSpPr>
        <p:spPr>
          <a:xfrm>
            <a:off x="236252" y="1149922"/>
            <a:ext cx="8590248" cy="419766"/>
          </a:xfrm>
          <a:prstGeom prst="rect">
            <a:avLst/>
          </a:prstGeom>
        </p:spPr>
        <p:txBody>
          <a:bodyPr/>
          <a:lstStyle/>
          <a:p>
            <a:pPr marL="342900" lvl="1" indent="-342900" algn="l">
              <a:spcBef>
                <a:spcPts val="600"/>
              </a:spcBef>
              <a:spcAft>
                <a:spcPts val="600"/>
              </a:spcAft>
              <a:buClr>
                <a:srgbClr val="003478"/>
              </a:buClr>
              <a:buSzPct val="110000"/>
              <a:buFont typeface="Wingdings" pitchFamily="2" charset="2"/>
              <a:buChar char="v"/>
              <a:defRPr/>
            </a:pPr>
            <a:r>
              <a:rPr lang="en-US" sz="1600" b="0" dirty="0" smtClean="0"/>
              <a:t>Blood Cholesterol Abnormal Results – 326 Tests </a:t>
            </a:r>
          </a:p>
          <a:p>
            <a:pPr marL="342900" lvl="1" indent="-342900" algn="l">
              <a:spcBef>
                <a:spcPts val="600"/>
              </a:spcBef>
              <a:spcAft>
                <a:spcPts val="600"/>
              </a:spcAft>
              <a:buClr>
                <a:srgbClr val="003478"/>
              </a:buClr>
              <a:buSzPct val="110000"/>
              <a:buFont typeface="Wingdings" pitchFamily="2" charset="2"/>
              <a:buChar char="v"/>
              <a:defRPr/>
            </a:pPr>
            <a:r>
              <a:rPr lang="en-US" sz="1400" b="0" dirty="0" smtClean="0"/>
              <a:t>High Density Lipoprotein (HDL) – Good Cholesterol</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62 tests (19%) had HDL under 40 mg/dL</a:t>
            </a:r>
          </a:p>
          <a:p>
            <a:pPr marL="800100" lvl="2" indent="-342900" algn="l">
              <a:spcBef>
                <a:spcPts val="600"/>
              </a:spcBef>
              <a:spcAft>
                <a:spcPts val="600"/>
              </a:spcAft>
              <a:buClr>
                <a:srgbClr val="003478"/>
              </a:buClr>
              <a:buSzPct val="110000"/>
              <a:buFont typeface="Tahoma" pitchFamily="34" charset="0"/>
              <a:buChar char="−"/>
              <a:defRPr/>
            </a:pPr>
            <a:r>
              <a:rPr lang="en-US" sz="1400" b="0" dirty="0" smtClean="0"/>
              <a:t>Low Density Lipoprotein (LDL) – Bad Cholesterol</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60 tests (18%) had LDL over 130 mg/dL</a:t>
            </a:r>
          </a:p>
          <a:p>
            <a:pPr marL="800100" lvl="2" indent="-342900" algn="l">
              <a:spcBef>
                <a:spcPts val="600"/>
              </a:spcBef>
              <a:spcAft>
                <a:spcPts val="600"/>
              </a:spcAft>
              <a:buClr>
                <a:srgbClr val="003478"/>
              </a:buClr>
              <a:buSzPct val="110000"/>
              <a:buFont typeface="Tahoma" pitchFamily="34" charset="0"/>
              <a:buChar char="−"/>
              <a:defRPr/>
            </a:pPr>
            <a:r>
              <a:rPr lang="en-US" sz="1400" b="0" dirty="0" smtClean="0"/>
              <a:t>Triglycerides</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48 tests (15%) had triglycerides over 150 mg/dL</a:t>
            </a:r>
          </a:p>
          <a:p>
            <a:pPr marL="800100" lvl="2" indent="-342900" algn="l">
              <a:spcBef>
                <a:spcPts val="600"/>
              </a:spcBef>
              <a:spcAft>
                <a:spcPts val="600"/>
              </a:spcAft>
              <a:buClr>
                <a:srgbClr val="003478"/>
              </a:buClr>
              <a:buSzPct val="110000"/>
              <a:buFont typeface="Tahoma" pitchFamily="34" charset="0"/>
              <a:buChar char="−"/>
              <a:defRPr/>
            </a:pPr>
            <a:r>
              <a:rPr lang="en-US" sz="1400" b="0" dirty="0" smtClean="0"/>
              <a:t>Total Cholesterol</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132 participants (40%) had total cholesterol over 200 mg/dL</a:t>
            </a:r>
          </a:p>
          <a:p>
            <a:pPr marL="800100" lvl="2" indent="-342900" algn="l">
              <a:spcBef>
                <a:spcPts val="600"/>
              </a:spcBef>
              <a:spcAft>
                <a:spcPts val="600"/>
              </a:spcAft>
              <a:buClr>
                <a:srgbClr val="003478"/>
              </a:buClr>
              <a:buSzPct val="110000"/>
              <a:buFont typeface="Tahoma" pitchFamily="34" charset="0"/>
              <a:buChar char="−"/>
              <a:defRPr/>
            </a:pPr>
            <a:r>
              <a:rPr lang="en-US" sz="1400" b="0" dirty="0" smtClean="0"/>
              <a:t>Glucose</a:t>
            </a:r>
          </a:p>
          <a:p>
            <a:pPr marL="1257300" lvl="3" indent="-342900" algn="l">
              <a:spcBef>
                <a:spcPts val="600"/>
              </a:spcBef>
              <a:spcAft>
                <a:spcPts val="600"/>
              </a:spcAft>
              <a:buClr>
                <a:srgbClr val="003478"/>
              </a:buClr>
              <a:buSzPct val="110000"/>
              <a:buFont typeface="Wingdings" pitchFamily="2" charset="2"/>
              <a:buChar char="v"/>
              <a:defRPr/>
            </a:pPr>
            <a:r>
              <a:rPr lang="en-US" sz="1400" b="0" dirty="0" smtClean="0"/>
              <a:t>89 participants (27%) had glucose of 100 mg/dL</a:t>
            </a:r>
          </a:p>
          <a:p>
            <a:pPr marL="342900" lvl="1" indent="-342900" algn="l">
              <a:spcBef>
                <a:spcPts val="600"/>
              </a:spcBef>
              <a:spcAft>
                <a:spcPts val="600"/>
              </a:spcAft>
              <a:buClr>
                <a:srgbClr val="003478"/>
              </a:buClr>
              <a:buSzPct val="110000"/>
              <a:buFont typeface="Wingdings" pitchFamily="2" charset="2"/>
              <a:buChar char="v"/>
              <a:defRPr/>
            </a:pPr>
            <a:r>
              <a:rPr lang="en-US" sz="1600" b="0" dirty="0" smtClean="0"/>
              <a:t>High cholesterol is 240 mg/dL and above; borderline high cholesterol is 200 -239 mg/dL; normal cholesterol is less than 200 mg/dL (based on Vitality Group cholesterol measures)</a:t>
            </a:r>
          </a:p>
        </p:txBody>
      </p:sp>
    </p:spTree>
  </p:cSld>
  <p:clrMapOvr>
    <a:masterClrMapping/>
  </p:clrMapOvr>
  <p:transition/>
</p:sld>
</file>

<file path=ppt/theme/theme1.xml><?xml version="1.0" encoding="utf-8"?>
<a:theme xmlns:a="http://schemas.openxmlformats.org/drawingml/2006/main" name="1_General Business">
  <a:themeElements>
    <a:clrScheme name="Custom 1">
      <a:dk1>
        <a:srgbClr val="000000"/>
      </a:dk1>
      <a:lt1>
        <a:srgbClr val="FFFFFF"/>
      </a:lt1>
      <a:dk2>
        <a:srgbClr val="8D817B"/>
      </a:dk2>
      <a:lt2>
        <a:srgbClr val="F2EFE5"/>
      </a:lt2>
      <a:accent1>
        <a:srgbClr val="003478"/>
      </a:accent1>
      <a:accent2>
        <a:srgbClr val="DDD3AF"/>
      </a:accent2>
      <a:accent3>
        <a:srgbClr val="69923A"/>
      </a:accent3>
      <a:accent4>
        <a:srgbClr val="C2DEEA"/>
      </a:accent4>
      <a:accent5>
        <a:srgbClr val="FBD476"/>
      </a:accent5>
      <a:accent6>
        <a:srgbClr val="5C7F92"/>
      </a:accent6>
      <a:hlink>
        <a:srgbClr val="003478"/>
      </a:hlink>
      <a:folHlink>
        <a:srgbClr val="000000"/>
      </a:folHlink>
    </a:clrScheme>
    <a:fontScheme name="General Busine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General Busine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 Busines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 Busines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 Busines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 Busines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 Busines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 Busines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 Busines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 Busines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 Busines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 Busines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 Busines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neral Business 13">
        <a:dk1>
          <a:srgbClr val="000000"/>
        </a:dk1>
        <a:lt1>
          <a:srgbClr val="FFFFFF"/>
        </a:lt1>
        <a:dk2>
          <a:srgbClr val="003478"/>
        </a:dk2>
        <a:lt2>
          <a:srgbClr val="808080"/>
        </a:lt2>
        <a:accent1>
          <a:srgbClr val="8D817B"/>
        </a:accent1>
        <a:accent2>
          <a:srgbClr val="512B1B"/>
        </a:accent2>
        <a:accent3>
          <a:srgbClr val="FFFFFF"/>
        </a:accent3>
        <a:accent4>
          <a:srgbClr val="000000"/>
        </a:accent4>
        <a:accent5>
          <a:srgbClr val="C5C1BF"/>
        </a:accent5>
        <a:accent6>
          <a:srgbClr val="492617"/>
        </a:accent6>
        <a:hlink>
          <a:srgbClr val="CBE0E9"/>
        </a:hlink>
        <a:folHlink>
          <a:srgbClr val="6C4D23"/>
        </a:folHlink>
      </a:clrScheme>
      <a:clrMap bg1="lt1" tx1="dk1" bg2="lt2" tx2="dk2" accent1="accent1" accent2="accent2" accent3="accent3" accent4="accent4" accent5="accent5" accent6="accent6" hlink="hlink" folHlink="folHlink"/>
    </a:extraClrScheme>
    <a:extraClrScheme>
      <a:clrScheme name="General Business 14">
        <a:dk1>
          <a:srgbClr val="000000"/>
        </a:dk1>
        <a:lt1>
          <a:srgbClr val="FFFFFF"/>
        </a:lt1>
        <a:dk2>
          <a:srgbClr val="003478"/>
        </a:dk2>
        <a:lt2>
          <a:srgbClr val="63B1E5"/>
        </a:lt2>
        <a:accent1>
          <a:srgbClr val="DDD3AF"/>
        </a:accent1>
        <a:accent2>
          <a:srgbClr val="512B1B"/>
        </a:accent2>
        <a:accent3>
          <a:srgbClr val="FFFFFF"/>
        </a:accent3>
        <a:accent4>
          <a:srgbClr val="000000"/>
        </a:accent4>
        <a:accent5>
          <a:srgbClr val="EBE6D4"/>
        </a:accent5>
        <a:accent6>
          <a:srgbClr val="492617"/>
        </a:accent6>
        <a:hlink>
          <a:srgbClr val="CBE0E9"/>
        </a:hlink>
        <a:folHlink>
          <a:srgbClr val="6C4D2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84231409B41F4998D985CE2013F93C" ma:contentTypeVersion="0" ma:contentTypeDescription="Create a new document." ma:contentTypeScope="" ma:versionID="d59d4073812c29f591ca6e57f3ca759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782A8D-A63C-4B7A-B525-8768515D6781}">
  <ds:schemaRefs>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elements/1.1/"/>
    <ds:schemaRef ds:uri="http://purl.org/dc/terms/"/>
  </ds:schemaRefs>
</ds:datastoreItem>
</file>

<file path=customXml/itemProps2.xml><?xml version="1.0" encoding="utf-8"?>
<ds:datastoreItem xmlns:ds="http://schemas.openxmlformats.org/officeDocument/2006/customXml" ds:itemID="{E300C073-2D9E-495B-B7CA-3F122D2F37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F8308EE-E1CE-4A13-B722-DC3063484F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4440</TotalTime>
  <Words>1784</Words>
  <Application>Microsoft Office PowerPoint</Application>
  <PresentationFormat>On-screen Show (4:3)</PresentationFormat>
  <Paragraphs>301</Paragraphs>
  <Slides>24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Tahoma</vt:lpstr>
      <vt:lpstr>Wingdings</vt:lpstr>
      <vt:lpstr>Symbol</vt:lpstr>
      <vt:lpstr>Times New Roman</vt:lpstr>
      <vt:lpstr>Verdana</vt:lpstr>
      <vt:lpstr>Wingdings 3</vt:lpstr>
      <vt:lpstr>Wingdings 2</vt:lpstr>
      <vt:lpstr>1_General Business</vt:lpstr>
      <vt:lpstr>University of Alaska  Win Utilization report  7/1/2011 to 6/30/2012</vt:lpstr>
      <vt:lpstr>Mass Screening Events</vt:lpstr>
      <vt:lpstr>Mass Screening Events</vt:lpstr>
      <vt:lpstr>Mass Screening – Blood Pressure</vt:lpstr>
      <vt:lpstr>Mass Screening - Cholesterol</vt:lpstr>
      <vt:lpstr>Mass Screening – Body Composition</vt:lpstr>
      <vt:lpstr>Wellness Breaks</vt:lpstr>
      <vt:lpstr>Wellness Breaks</vt:lpstr>
      <vt:lpstr>Wellness Breaks Results</vt:lpstr>
      <vt:lpstr>Wellness Breaks Results</vt:lpstr>
      <vt:lpstr>WIN-WIN Program</vt:lpstr>
      <vt:lpstr>WIN-WIN Weight Loss Program </vt:lpstr>
      <vt:lpstr>Get The Point (GTP)</vt:lpstr>
      <vt:lpstr>Get the Point (GTP)</vt:lpstr>
      <vt:lpstr>Individualized Health Planning (IHP)</vt:lpstr>
      <vt:lpstr>Participation in IHP Sessions</vt:lpstr>
      <vt:lpstr>IHP Screening Results</vt:lpstr>
      <vt:lpstr>IHP Results</vt:lpstr>
      <vt:lpstr>Rural IHPs</vt:lpstr>
      <vt:lpstr>Appendix</vt:lpstr>
      <vt:lpstr>Phase 5 Individual Changes in IHPs</vt:lpstr>
      <vt:lpstr>Overall Health Range Change Data for Biometrics Phase 5</vt:lpstr>
      <vt:lpstr>Continued…</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Trends</dc:title>
  <dc:creator>Dallas User</dc:creator>
  <cp:lastModifiedBy>Owner</cp:lastModifiedBy>
  <cp:revision>454</cp:revision>
  <dcterms:created xsi:type="dcterms:W3CDTF">2011-10-10T16:35:16Z</dcterms:created>
  <dcterms:modified xsi:type="dcterms:W3CDTF">2012-10-16T21:44:39Z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0x0101000F84231409B41F4998D985CE2013F93C</vt:lpwstr>
  </property>
</Properties>
</file>